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xml" ContentType="application/inkml+xml"/>
  <Override PartName="/ppt/ink/ink1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259" r:id="rId3"/>
    <p:sldId id="261" r:id="rId4"/>
    <p:sldId id="394" r:id="rId5"/>
    <p:sldId id="413" r:id="rId6"/>
    <p:sldId id="391" r:id="rId7"/>
    <p:sldId id="270" r:id="rId8"/>
    <p:sldId id="416" r:id="rId9"/>
    <p:sldId id="417" r:id="rId10"/>
    <p:sldId id="419" r:id="rId11"/>
    <p:sldId id="421" r:id="rId12"/>
    <p:sldId id="420" r:id="rId13"/>
    <p:sldId id="422" r:id="rId14"/>
    <p:sldId id="423" r:id="rId15"/>
    <p:sldId id="426" r:id="rId16"/>
    <p:sldId id="424" r:id="rId17"/>
    <p:sldId id="425" r:id="rId18"/>
    <p:sldId id="427" r:id="rId19"/>
    <p:sldId id="428" r:id="rId20"/>
    <p:sldId id="429" r:id="rId21"/>
    <p:sldId id="430" r:id="rId22"/>
    <p:sldId id="431" r:id="rId23"/>
    <p:sldId id="432" r:id="rId24"/>
    <p:sldId id="433" r:id="rId25"/>
    <p:sldId id="435" r:id="rId26"/>
    <p:sldId id="437" r:id="rId27"/>
    <p:sldId id="438" r:id="rId28"/>
    <p:sldId id="439" r:id="rId29"/>
    <p:sldId id="440" r:id="rId30"/>
    <p:sldId id="445" r:id="rId31"/>
    <p:sldId id="443" r:id="rId32"/>
    <p:sldId id="441" r:id="rId33"/>
    <p:sldId id="444" r:id="rId34"/>
    <p:sldId id="411" r:id="rId35"/>
    <p:sldId id="412" r:id="rId36"/>
    <p:sldId id="446" r:id="rId37"/>
    <p:sldId id="447" r:id="rId38"/>
    <p:sldId id="414" r:id="rId39"/>
    <p:sldId id="415" r:id="rId40"/>
    <p:sldId id="448" r:id="rId41"/>
    <p:sldId id="451" r:id="rId42"/>
    <p:sldId id="452" r:id="rId43"/>
    <p:sldId id="453" r:id="rId44"/>
    <p:sldId id="454" r:id="rId45"/>
    <p:sldId id="449" r:id="rId46"/>
    <p:sldId id="450" r:id="rId47"/>
    <p:sldId id="268"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FC6D8EDB-2BE1-4D3B-942D-22CB00E567F6}">
          <p14:sldIdLst>
            <p14:sldId id="259"/>
          </p14:sldIdLst>
        </p14:section>
        <p14:section name="内容" id="{CF2F5631-27DB-4FDC-810F-EE6E050D46E4}">
          <p14:sldIdLst>
            <p14:sldId id="261"/>
            <p14:sldId id="394"/>
            <p14:sldId id="413"/>
            <p14:sldId id="391"/>
            <p14:sldId id="270"/>
            <p14:sldId id="416"/>
            <p14:sldId id="417"/>
            <p14:sldId id="419"/>
            <p14:sldId id="421"/>
            <p14:sldId id="420"/>
            <p14:sldId id="422"/>
            <p14:sldId id="423"/>
            <p14:sldId id="426"/>
            <p14:sldId id="424"/>
            <p14:sldId id="425"/>
            <p14:sldId id="427"/>
            <p14:sldId id="428"/>
            <p14:sldId id="429"/>
            <p14:sldId id="430"/>
            <p14:sldId id="431"/>
            <p14:sldId id="432"/>
            <p14:sldId id="433"/>
            <p14:sldId id="435"/>
            <p14:sldId id="437"/>
            <p14:sldId id="438"/>
            <p14:sldId id="439"/>
            <p14:sldId id="440"/>
            <p14:sldId id="445"/>
            <p14:sldId id="443"/>
            <p14:sldId id="441"/>
            <p14:sldId id="444"/>
            <p14:sldId id="411"/>
            <p14:sldId id="412"/>
            <p14:sldId id="446"/>
            <p14:sldId id="447"/>
          </p14:sldIdLst>
        </p14:section>
        <p14:section name="附录" id="{6879D088-4D97-457B-B813-97BDF78E742F}">
          <p14:sldIdLst>
            <p14:sldId id="414"/>
            <p14:sldId id="415"/>
            <p14:sldId id="448"/>
            <p14:sldId id="451"/>
            <p14:sldId id="452"/>
            <p14:sldId id="453"/>
            <p14:sldId id="454"/>
            <p14:sldId id="449"/>
            <p14:sldId id="45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6DB0"/>
    <a:srgbClr val="E77C7F"/>
    <a:srgbClr val="D1282E"/>
    <a:srgbClr val="F9EAE8"/>
    <a:srgbClr val="F3D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35"/>
    <p:restoredTop sz="93741" autoAdjust="0"/>
  </p:normalViewPr>
  <p:slideViewPr>
    <p:cSldViewPr snapToGrid="0">
      <p:cViewPr>
        <p:scale>
          <a:sx n="115" d="100"/>
          <a:sy n="115" d="100"/>
        </p:scale>
        <p:origin x="1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2.973"/>
    </inkml:context>
    <inkml:brush xml:id="br0">
      <inkml:brushProperty name="width" value="0.05" units="cm"/>
      <inkml:brushProperty name="height" value="0.05" units="cm"/>
      <inkml:brushProperty name="color" value="#E71224"/>
    </inkml:brush>
  </inkml:definitions>
  <inkml:trace contextRef="#ctx0" brushRef="#br0">1 57 24575,'13'0'0,"5"0"0,7 0 0,23 0 0,16 0 0,20 0 0,8 0 0,3 0 0,-31 0 0,1 0 0,-32-2 0,8-2 0,-7 1 0,-4-3 0,-4 3 0,-3-3 0,-1 0 0,-1 3 0,-4 1 0,-3 2 0,-2-1 0,-1-2 0,-1 0 0,1 0 0,-1 2 0,1 0 0,0-2 0,-1 0 0,1 0 0,-1 3 0,1 0 0,-1 0 0,1 0 0,2 0 0,-5 0 0,5 0 0,-6 0 0,4 0 0,-4 2 0,-2 0 0,-3 2 0,-2 3 0,0-2 0,0 5 0,-5 3 0,4-4 0,-3 5 0,4-4 0,-3-1 0,0 6 0,0-4 0,1 3 0,2 2 0,0 0 0,0 3 0,0 2 0,0 1 0,0 1 0,0 1 0,0 1 0,0 3 0,0 1 0,0 5 0,0 1 0,0 0 0,0 0 0,0-1 0,0 1 0,0 0 0,0 0 0,0-1 0,0 3 0,0-11 0,0 8 0,0-13 0,0 6 0,0-1 0,0-2 0,0 1 0,0 0 0,0-1 0,0 0 0,0-2 0,0-1 0,0-1 0,0 1 0,0 1 0,0 1 0,0 1 0,0-3 0,0-1 0,0 0 0,0 1 0,0 2 0,0 0 0,0 6 0,0-13 0,0 7 0,0-8 0,0 4 0,0 4 0,0-3 0,0 1 0,0-2 0,0 0 0,0 1 0,0-4 0,0 0 0,0 0 0,0-2 0,0-1 0,0-1 0,0-1 0,0 0 0,0-1 0,0 0 0,0-1 0,0-1 0,0 0 0,0-2 0,0 0 0,0 4 0,0-4 0,0 6 0,0-4 0,0 2 0,0 1 0,0 0 0,0 0 0,0-1 0,0-2 0,0 0 0,0 0 0,0 0 0,0-1 0,0 0 0,0-2 0,0 0 0,0 0 0,0-1 0,0 1 0,0 2 0,0 0 0,0 0 0,0-1 0,-1-1 0,-2-1 0,0 1 0,-1 0 0,0 2 0,1-1 0,-1 1 0,-1-2 0,0 0 0,-3 0 0,1 0 0,1 0 0,-2-2 0,1 2 0,-2-2 0,-1 0 0,-3-1 0,-1-2 0,0 0 0,0 0 0,3 0 0,0 0 0,2 0 0,1 0 0,0 0 0,0 0 0,0 0 0,2 0 0,0 0 0,1 0 0,0 0 0,0 0 0,0 0 0,0 0 0,0 0 0,-2 0 0,1 0 0,-1 0 0,-1 0 0,0 0 0,-2 0 0,0 0 0,-1 0 0,2 0 0,2 0 0,0 0 0,2 0 0,0 0 0,0 0 0,0 0 0,0 0 0,0 0 0,0 0 0,0 0 0,-2 0 0,0 0 0,0 0 0,0 0 0,2 0 0,0 0 0,0 0 0,0 0 0,-1 0 0,0 0 0,0 0 0,1 0 0,0-2 0,0 0 0,2-1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4:31:14.466"/>
    </inkml:context>
    <inkml:brush xml:id="br0">
      <inkml:brushProperty name="width" value="0.05" units="cm"/>
      <inkml:brushProperty name="height" value="0.05" units="cm"/>
      <inkml:brushProperty name="color" value="#E71224"/>
    </inkml:brush>
  </inkml:definitions>
  <inkml:trace contextRef="#ctx0" brushRef="#br0">1 1 24575,'19'0'0,"5"0"0,13 0 0,12 0 0,10 6 0,4 2 0,13 1 0,-11 2 0,1 2 0,23 15 0,-29-9 0,33 14 0,-37-12 0,14 5 0,-1-2 0,-4-2 0,0 1 0,-4-2 0,-4 3 0,-6-2 0,-5-2 0,-2 0 0,-3-2 0,-1-1 0,0 0 0,1-1 0,1 0 0,-2-1 0,-2 2 0,0-2 0,1 0 0,-1-1 0,-1-2 0,-3-1 0,9 4 0,-15-6 0,20 7 0,-28-9 0,19 5 0,-13-3 0,7 4 0,1 2 0,0-1 0,1 1 0,2-3 0,-2 1 0,2 2 0,-1-1 0,3 1 0,1-2 0,4 0 0,2 3 0,3-1 0,1 3 0,0-1 0,0-2 0,0 3 0,-3-2 0,-1 0 0,-3-2 0,9 1 0,-14-3 0,11 6 0,-19-6 0,6 2 0,-3-1 0,0 1 0,1 1 0,-1-1 0,-1-2 0,-3-1 0,-5 0 0,-1 0 0,-2-1 0,0-1 0,-2-1 0,-1-2 0,0-1 0,1 0 0,-1-2 0,0 2 0,0-2 0,-2 1 0,1 1 0,0-2 0,-5-1 0,1 0 0,-6 1 0,2-1 0,0 0 0,1-2 0,-5-7 0,-5-5 0,-10-6 0,-6-5 0,4 11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4:31:16.216"/>
    </inkml:context>
    <inkml:brush xml:id="br0">
      <inkml:brushProperty name="width" value="0.05" units="cm"/>
      <inkml:brushProperty name="height" value="0.05" units="cm"/>
      <inkml:brushProperty name="color" value="#E71224"/>
    </inkml:brush>
  </inkml:definitions>
  <inkml:trace contextRef="#ctx0" brushRef="#br0">3810 1 24575,'-19'0'0,"-5"0"0,-8 0 0,-12 0 0,-13 0 0,-11 0 0,-14 0 0,1 0 0,-3 0 0,1 0 0,2 2 0,-9 8 0,2 7-229,24-1 1,1 1 228,-6 4 0,14-6 0,0 0 0,0 0 0,-31 10 0,1 0 0,3-2 0,2 1 0,8-4 0,-9 3 0,5 3 0,4-2 0,5-2 0,4 1 0,-1-2 0,3 1 0,0 0 0,0 1 0,2 0 457,-1-1-457,-1 1 0,0 0 0,1 2 0,4 1 0,2-1 0,3-2 0,-10 4 0,20-10 0,-17 8 0,24-9 0,-10 5 0,3-1 0,1 0 0,-7 5 0,2-1 0,-4-1 0,0 0 0,1-2 0,0 1 0,1 0 0,1-2 0,2-2 0,-1 0 0,2-2 0,3 1 0,1-2 0,6 0 0,4-2 0,4-1 0,3-2 0,4 0 0,2 0 0,4 0 0,0 1 0,5-3 0,-4 2 0,4-3 0,-1 2 0,2-2 0,0 0 0,2-2 0,-2 0 0,1-1 0,1 0 0,2-1 0,2 0 0,6-1 0,5-2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4.439"/>
    </inkml:context>
    <inkml:brush xml:id="br0">
      <inkml:brushProperty name="width" value="0.05" units="cm"/>
      <inkml:brushProperty name="height" value="0.05" units="cm"/>
      <inkml:brushProperty name="color" value="#E71224"/>
    </inkml:brush>
  </inkml:definitions>
  <inkml:trace contextRef="#ctx0" brushRef="#br0">1 28 24575,'18'0'0,"7"0"0,5 0 0,8 0 0,1 0 0,2 0 0,0 0 0,-2 0 0,-2 0 0,-7 0 0,-3 0 0,-5 0 0,-5 0 0,-3-5 0,0-1 0,-6 0 0,2 0 0,-7 4 0,-1 2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5.789"/>
    </inkml:context>
    <inkml:brush xml:id="br0">
      <inkml:brushProperty name="width" value="0.05" units="cm"/>
      <inkml:brushProperty name="height" value="0.05" units="cm"/>
      <inkml:brushProperty name="color" value="#E71224"/>
    </inkml:brush>
  </inkml:definitions>
  <inkml:trace contextRef="#ctx0" brushRef="#br0">72 1 24575,'13'19'0,"1"1"0,4 1 0,2 0 0,-3-2 0,-1-3 0,-3-1 0,-2 0 0,-2-2 0,-1-2 0,0-2 0,0-1 0,0 1 0,-3 0 0,-1-1 0,-4-3 0,2-2 0,0-1 0,2-1 0,4 0 0,4 3 0,8 4 0,5 4 0,2 4 0,0 4 0,-5 1 0,-3-3 0,-5-3 0,-3-4 0,0-1 0,-3 3 0,-2-4 0,-4 0 0,-4-6 0,-2-1 0,-1-1 0,-2 2 0,2 0 0,-1-1 0,-1-1 0,-1-1 0,-4 2 0,-2 1 0,-2 0 0,-1 0 0,0-1 0,-8 6 0,8-3 0,-10 5 0,12-5 0,-4 4 0,-1 2 0,-1 0 0,-4 2 0,0 4 0,0 1 0,3 1 0,1 1 0,2-1 0,3-1 0,2-3 0,2-3 0,2-2 0,4 1 0,2-2 0,4-4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20:25.003"/>
    </inkml:context>
    <inkml:brush xml:id="br0">
      <inkml:brushProperty name="width" value="0.05" units="cm"/>
      <inkml:brushProperty name="height" value="0.05" units="cm"/>
      <inkml:brushProperty name="color" value="#E71224"/>
    </inkml:brush>
  </inkml:definitions>
  <inkml:trace contextRef="#ctx0" brushRef="#br0">4116 370 24575,'-28'0'0,"-24"0"0,-6 0 0,-34 0 0,36 0 0,-4 0 0,-20 0 0,-1 0 0,10 0 0,2 0-537,-6 0 1,4 0 536,-13 0 0,5 0 137,0 0-137,3 3 0,-9 1 0,0 3 0,0 0 0,0-4 0,10 1 0,7-1 0,4 0 0,7 2 0,2-1 805,6-1-805,5 0 131,5-2-131,3-1 0,1 0 0,1 0 0,-1 0 0,1 0 0,-4 0 0,-8 0 0,11 0 0,-15 0 0,12 0 0,-10 0 0,-4 0 0,-8 0 0,-7 0 0,-4 0 0,-1 0 0,4 0 0,0 0 0,1 0 0,2 0 0,1 0 0,1 0 0,2 0 0,-1 2 0,-1 4 0,2 1 0,-1 2 0,0 0 0,2 2 0,1 1 0,5 0 0,-9 4 0,26-6 0,-14 4 0,25-6 0,-7 3 0,3 2 0,3 1 0,0 2 0,1 1 0,0 0 0,1-1 0,4-1 0,1-1 0,2-1 0,1 1 0,2 0 0,-1 0 0,2 2 0,3-1 0,2 0 0,4 0 0,2 0 0,1 1 0,1 0 0,1 3 0,0 1 0,0-4 0,0 4 0,0-5 0,0 5 0,2 0 0,1 1 0,3 1 0,2 3 0,1 0 0,3 1 0,2-4 0,3-4 0,4 1 0,6 2 0,3 3 0,4 3 0,3-1 0,7 2 0,3 0 0,6 1 0,12 3 0,10 1 0,11 3 0,-39-18 0,2 1 0,12 2 0,0-1 0,34 9 0,-22-10 0,2 0-806,-16-6 0,0 0 806,22 4 0,3 1-1205,6-2 1,1-1 1204,2 0 0,3-2 0,-23-5 0,1 0 0,3 0-1098,5-1 1,2 0 0,3 0 1097,10 1 0,3 0 0,1-1 0,-23-1 0,1 0 0,0 0 0,-2-1 0,20 2 0,-2 0 0,0-1 0,-4-1 0,0-1 0,-2 0 0,-5-1 0,-2-1 0,0 0 0,2-1 0,0 0 0,-1-1 0,-1 0 0,-1 0 0,-1 0-540,-6 0 0,-1 0 0,-2 0 540,29 0 0,-4 0 48,-12 0 1,-4 0-49,-10 0 0,-3 0 852,-9 0 0,-1 0-852,12 0 0,-1 0 0,30 0 0,-40-1 0,-3 0 0,15-3 3337,-33-1-3337,10-1 2342,-28 1-2342,2-2 1453,-1-1-1453,-5-1 0,-3 1 0,1-1 0,-3-1 0,0-1 0,0-3 0,0 0 0,-1 1 0,1-4 0,-1-1 0,-2-2 0,-4-3 0,-2-4 0,-1-3 0,-4-4 0,-7-3 0,-12-6 0,-10 2 0,-8-1 0,-14-4 0,-23-10 0,19 10-249,14 14 1,0 0 248,-20-14 0,23 17 0,-1-1 0,-2-1 0,0-1 0,-5-4 0,-1-2-568,-1-1 0,0-2 568,-1-1 0,-1 0 0,-1 0 0,-1-1 0,3 3 0,-1-1 0,-3 0 0,-1 0 0,-3-2 0,0 1 0,-1 1 0,0 0 0,-2 2 0,0 1 0,5 3 0,0 3 0,4 3 0,2 2 0,4 4 0,2 1 0,-34-11 0,9 8 0,12 8 0,17 9 469,14 5-469,14 2 0,9 1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20:27.562"/>
    </inkml:context>
    <inkml:brush xml:id="br0">
      <inkml:brushProperty name="width" value="0.05" units="cm"/>
      <inkml:brushProperty name="height" value="0.05" units="cm"/>
      <inkml:brushProperty name="color" value="#E71224"/>
    </inkml:brush>
  </inkml:definitions>
  <inkml:trace contextRef="#ctx0" brushRef="#br0">4598 230 24575,'-27'0'0,"-4"0"0,-2 0-9831,-24 0 8341,-11 0 1490,15 0 0,-6 0 805,-13 0 0,-3 0-805,-2 0 0,-2 0 0,-9 0 0,-1 0 0,5 0 0,0 0 0,-5 0 0,-3 0 0,-6 0 0,-2 0 187,34 0 0,0 0 0,-2 0-187,-18 0 0,-2 0 0,6 0 0,0 0 0,1 0 0,5 0 0,-4 0 0,7 0 0,5 0 0,3 0 0,-17 0 0,-2 0 0,4 1 0,1-2 0,5 0 0,1-1 0,3-2 0,0 0 0,5 0 0,2-1-50,3 0 0,0 1 50,5 0 0,1 1 0,3 1 0,1 0 0,-42-2 0,12 2 5562,7 1-5562,10-2 0,6-1 1394,5 1-1394,1 2 2113,1 1-2113,1 0 181,-2-2-181,1-2 0,-4 1 0,-1 0 0,-11 3 0,18 0 0,-19 0 0,35 0 0,-19 0 0,21 0 0,-3 0 0,6 0 0,6 0 0,5 3 0,4 3 0,5 2 0,4 1 0,1 0 0,2 1 0,0-1 0,0 2 0,0 2 0,0 3 0,0 1 0,0 0 0,0 2 0,0 1 0,0 3 0,2 2 0,1-1 0,0 2 0,-1-1 0,-2 9 0,2-12 0,1 11 0,0-14 0,-1 7 0,-2 6 0,0 0 0,0 1 0,0 0 0,0-2 0,0 0 0,1-1 0,2-2 0,-1-3 0,2 0 0,0-1 0,0-4 0,3-2 0,0-2 0,4-1 0,6 0 0,5 1 0,4 0 0,5 1 0,7 2 0,-6-4 0,27 9 0,-2-3 0,24 9 0,13 3-897,-37-11 0,3 1 897,11 4 0,3 1 0,9 3 0,4 0 0,-24-8 0,1 0 0,1 0 0,28 10 0,1-1 0,0-1 0,-1-1 0,-4-1 0,-1-3 0,-3-2 0,-2-1 0,0-4 0,-1-3 0,-1-1 0,0-2 0,-2-2 0,1-3 0,2-2 0,1-2 0,2 0 0,0-2 0,4-1 0,1-1 0,0-1 0,0-1 0,-12-2 0,-1-2 0,2-4 0,0-4 0,-2-2 0,-1-2 0,-4-1 0,-2 0-628,-9 3 1,-2 1 627,-4 2 0,-2 1-216,24-4 216,17-2 0,-5 4 0,-10 0 0,-4-3 0,-2 0 0,-2-2 0,0-3 0,-5 0 0,-7-2 0,-1-2 0,-1 0 0,2-1 1653,-3 2-1653,1 1 1358,-1 1-1358,-2 4 254,0 0-254,-4 0 0,-2 3 0,-1 1 0,-4 2 0,-4 1 0,-2-6 0,-15 7 0,1-5 0,-12 6 0,1-2 0,0-3 0,-4 0 0,-3 0 0,-1-1 0,-1 2 0,-1-2 0,0 3 0,-2-4 0,0 0 0,0 0 0,0-1 0,0 0 0,0-2 0,-2 1 0,-2 1 0,-5 0 0,-4 2 0,-2-2 0,-5 2 0,-1 1 0,-14-4 0,10 4 0,-16-9 0,10 2 0,-11-9 0,-2-3 0,1-3 0,-8-9 0,1-4 0,-4-4 0,1 0 0,5 1 0,4 5 0,3 4 0,5 6 0,3 6 0,1 6 0,2 7 0,2 5 0,1 2 0,1 1 0,2 2 0,0 1 0,4 2 0,2 1 0,5-4 0,5 5 0,3-3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2.087"/>
    </inkml:context>
    <inkml:brush xml:id="br0">
      <inkml:brushProperty name="width" value="0.05" units="cm"/>
      <inkml:brushProperty name="height" value="0.05" units="cm"/>
      <inkml:brushProperty name="color" value="#E71224"/>
    </inkml:brush>
  </inkml:definitions>
  <inkml:trace contextRef="#ctx0" brushRef="#br0">2124 1 24575,'-16'0'0,"-6"0"0,-24 0 0,-20 0 0,-12 0 0,-1 0 0,7 2 0,3 11 0,1 9 0,-3 10 0,0 7 0,0 3 0,-5 4 0,3 5 0,6-1 0,1 2 0,2-3 0,-1 0 0,1 3 0,-7 11 0,22-20 0,-12 14 0,23-20 0,-11 16 0,2 4 0,3 3 0,-3 10-537,-2 10 537,3-1 0,21-35 0,0 0 0,-20 39 0,5-5 0,0 7 0,4-9 0,1 2 0,4 1 0,3-1 0,4-2 0,5 1 0,2 4 0,4-2 0,2 3 0,4 0 0,1-30 0,1-1 0,0 20-60,1-20 0,1-1 60,3 12 0,0 16 0,0-3 0,0 9 0,0-1 0,0-1 0,2 8 0,2-6 0,4 3 0,3-13 0,2-1 0,1 0 0,0-1 0,2 2 0,0-12 0,3 1 533,1 0-533,0 1 124,2-4-124,1 0 0,0-2 0,-1-2 0,1 1 0,3-2 0,8 11 0,-9-20 0,7 12 0,-10-20 0,6 12 0,0-1 0,-1-4 0,-1 2 0,3-2 0,0-3 0,1-1 0,-1-4 0,0 3 0,2 0 0,0-1 0,-1-1 0,0-2 0,0-1 0,0 1 0,3 1 0,-2-1 0,2 1 0,-3-4 0,0-1 0,4 2 0,-12-12 0,6 9 0,-12-12 0,5 5 0,0-1 0,-4-3 0,2-1 0,-1 1 0,0-2 0,3 0 0,0 0 0,2 0 0,1 0 0,-1 0 0,-2-1 0,-1 0 0,-1-1 0,-2-2 0,-4-2 0,-3-1 0,-2-4 0,-5-2 0,-7-4 0,1-1 0,-4-3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4.262"/>
    </inkml:context>
    <inkml:brush xml:id="br0">
      <inkml:brushProperty name="width" value="0.05" units="cm"/>
      <inkml:brushProperty name="height" value="0.05" units="cm"/>
      <inkml:brushProperty name="color" value="#E71224"/>
    </inkml:brush>
  </inkml:definitions>
  <inkml:trace contextRef="#ctx0" brushRef="#br0">714 0 24575,'-9'0'0,"-5"0"0,-1 5 0,-5 5 0,0 8 0,-2 12 0,-2 2 0,-2 6 0,-1 3 0,-2-2 0,-4 10 0,-5 3 0,-1 1 0,1 3 0,7-4 0,2-2 0,2-4 0,4 0 0,2 1 0,1 1 0,1 2 0,0 0 0,1-2 0,0-2 0,2-1 0,1 2 0,2-1 0,-2 10 0,5-18 0,-4 15 0,4-19 0,1 10 0,1 0 0,-1 1 0,2 3 0,1 3 0,4-2 0,2 0 0,0-1 0,0-4 0,0 0 0,0-4 0,0 0 0,0 0 0,0 1 0,0 2 0,0-1 0,0 0 0,0 1 0,0-1 0,0 0 0,0 3 0,0 6 0,0-12 0,0 9 0,0-18 0,0 9 0,0-1 0,0-1 0,0-1 0,0 2 0,0 3 0,1-1 0,1 0 0,1-5 0,1 0 0,0-1 0,1 1 0,0-1 0,0-1 0,-1-2 0,0-1 0,1 2 0,0-1 0,1 0 0,2-3 0,-2 0 0,4 4 0,-4-11 0,6 17 0,-8-25 0,5 17 0,-3-12 0,-1 6 0,3 0 0,-1 0 0,0-2 0,1 0 0,-1 0 0,0-1 0,-1 0 0,-1 0 0,0 0 0,1 0 0,-1 0 0,0-2 0,0-1 0,0 0 0,-1-2 0,2 1 0,0-1 0,0-1 0,1 2 0,0 1 0,-1 7 0,1-10 0,0 6 0,-2-9 0,2 6 0,0 0 0,-1-1 0,2 0 0,-1-2 0,-1 2 0,0-2 0,0 0 0,0 0 0,0 0 0,0 0 0,0-1 0,-1 0 0,0-1 0,-2-1 0,1 0 0,-1-2 0,1 0 0,1-1 0,0 1 0,-1-3 0,-1 0 0,1-2 0,1-3 0,2 0 0,1 0 0,-3-2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5.377"/>
    </inkml:context>
    <inkml:brush xml:id="br0">
      <inkml:brushProperty name="width" value="0.05" units="cm"/>
      <inkml:brushProperty name="height" value="0.05" units="cm"/>
      <inkml:brushProperty name="color" value="#E71224"/>
    </inkml:brush>
  </inkml:definitions>
  <inkml:trace contextRef="#ctx0" brushRef="#br0">1 1 24575,'9'0'0,"2"0"0,1 0 0,3 0 0,-2 0 0,0 0 0,-1 0 0,-3 0 0,1 0 0,-1 0 0,1 0 0,1 0 0,3 0 0,1 0 0,2 1 0,-1 2 0,-1 2 0,0 0 0,-2 0 0,2 0 0,-3-1 0,3 1 0,-5 0 0,1-1 0,-4-1 0,2 1 0,0-2 0,-4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7.427"/>
    </inkml:context>
    <inkml:brush xml:id="br0">
      <inkml:brushProperty name="width" value="0.05" units="cm"/>
      <inkml:brushProperty name="height" value="0.05" units="cm"/>
      <inkml:brushProperty name="color" value="#E71224"/>
    </inkml:brush>
  </inkml:definitions>
  <inkml:trace contextRef="#ctx0" brushRef="#br0">1395 0 24575,'0'10'0,"0"4"0,0 6 0,0 18 0,0-9 0,0 22 0,0-10 0,0 12 0,0 3 0,0 5 0,0 5 0,0 4 0,0-3 0,0-6 0,0-8 0,0-5 0,0-4 0,0-4 0,0-6 0,0 0 0,0-2 0,0 0 0,0 0 0,0 0 0,0 2 0,0-3 0,0-2 0,0 1 0,0 3 0,0-9 0,0 4 0,0-14 0,0 0 0,0-2 0,0-3 0,0 0 0,0-1 0,0-1 0,0-1 0,0-2 0,-2-1 0,-2-1 0,-3-2 0,-3 0 0,-5 0 0,-3 0 0,-5 0 0,-4 0 0,-12 0 0,11 0 0,-14 0 0,8-2 0,-11-5 0,-7-2 0,-12-2 0,-11 1 0,-10 3 0,-6 3 0,6 2 0,2 2 0,1 0 0,4 0 0,1 0 0,6 0 0,8 0 0,11 0 0,9 0 0,10 0 0,8 0 0,7 0 0,7 0 0,4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D8702-3F06-4F2E-B117-63C3E1E914AF}"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96208-F69A-4027-9A94-78E01CC48245}" type="slidenum">
              <a:rPr lang="zh-CN" altLang="en-US" smtClean="0"/>
              <a:t>‹#›</a:t>
            </a:fld>
            <a:endParaRPr lang="zh-CN" altLang="en-US"/>
          </a:p>
        </p:txBody>
      </p:sp>
    </p:spTree>
    <p:extLst>
      <p:ext uri="{BB962C8B-B14F-4D97-AF65-F5344CB8AC3E}">
        <p14:creationId xmlns:p14="http://schemas.microsoft.com/office/powerpoint/2010/main" val="298384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1F76A-693C-4400-81A4-BE4F8C138B9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3160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746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2775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6584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5374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76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1103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175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169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71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993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6995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926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2104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4778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4484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0079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6931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86807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6167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91544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5172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8453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19029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02378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36864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53646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7243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6675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9350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32225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7291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20411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3780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26635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58965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3385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998601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777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430249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159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576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2739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1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096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170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E74A6-AE47-47B3-A8C5-261396C0082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D492D1-CBA2-4384-9892-942364776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A1156F-39AA-4D39-B273-760B08774537}"/>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8CDF82AE-8AE9-4367-B274-6BB29E6DEE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3C6E0-D954-4449-BD48-F18CAD1628B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478182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654CD-37E1-4578-8848-12E9E3C111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E4F1F5-D122-40B6-8A8F-49FA3F859F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EC468-C604-4CBA-9A76-DB6D2AE3CE62}"/>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76811B3D-427E-4E52-9B41-9D7EB4F39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57501-6D59-4C4F-9671-A7A19354D7A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727928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49B120-CE8F-472F-904A-E40A476710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02A8D8-9A78-4369-A431-103B9AFAB00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FAB089-E615-48DA-A392-C836CE54650F}"/>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7C2910E3-938A-424B-8F2C-D02E8FE24C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906D0C-82F7-43E8-B902-F0A11C9C145E}"/>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17973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10"/>
            <a:ext cx="10363200" cy="4571999"/>
          </a:xfrm>
        </p:spPr>
        <p:txBody>
          <a:bodyPr anchor="ctr">
            <a:noAutofit/>
          </a:bodyPr>
          <a:lstStyle>
            <a:lvl1pPr>
              <a:lnSpc>
                <a:spcPct val="100000"/>
              </a:lnSpc>
              <a:defRPr sz="11733" spc="-107"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60" baseline="0">
                <a:solidFill>
                  <a:schemeClr val="tx2"/>
                </a:solidFill>
                <a:latin typeface="+mj-lt"/>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0FD494-85D7-4918-9658-B9D9FA2ABE1E}"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840704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2BE7B4-1C7D-4277-9C41-76D263D006DA}"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749880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11"/>
            <a:ext cx="10363200" cy="4321175"/>
          </a:xfrm>
        </p:spPr>
        <p:txBody>
          <a:bodyPr anchor="ctr">
            <a:noAutofit/>
          </a:bodyPr>
          <a:lstStyle>
            <a:lvl1pPr algn="l">
              <a:lnSpc>
                <a:spcPct val="100000"/>
              </a:lnSpc>
              <a:defRPr sz="11733" b="0" cap="all" spc="-107"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667" b="0" cap="all" spc="160" baseline="0">
                <a:solidFill>
                  <a:schemeClr val="tx2"/>
                </a:solidFill>
                <a:latin typeface="+mj-lt"/>
              </a:defRPr>
            </a:lvl1pPr>
            <a:lvl2pPr marL="609539" indent="0">
              <a:buNone/>
              <a:defRPr sz="2400">
                <a:solidFill>
                  <a:schemeClr val="tx1">
                    <a:tint val="75000"/>
                  </a:schemeClr>
                </a:solidFill>
              </a:defRPr>
            </a:lvl2pPr>
            <a:lvl3pPr marL="1219080" indent="0">
              <a:buNone/>
              <a:defRPr sz="2133">
                <a:solidFill>
                  <a:schemeClr val="tx1">
                    <a:tint val="75000"/>
                  </a:schemeClr>
                </a:solidFill>
              </a:defRPr>
            </a:lvl3pPr>
            <a:lvl4pPr marL="1828618" indent="0">
              <a:buNone/>
              <a:defRPr sz="1867">
                <a:solidFill>
                  <a:schemeClr val="tx1">
                    <a:tint val="75000"/>
                  </a:schemeClr>
                </a:solidFill>
              </a:defRPr>
            </a:lvl4pPr>
            <a:lvl5pPr marL="2438158" indent="0">
              <a:buNone/>
              <a:defRPr sz="1867">
                <a:solidFill>
                  <a:schemeClr val="tx1">
                    <a:tint val="75000"/>
                  </a:schemeClr>
                </a:solidFill>
              </a:defRPr>
            </a:lvl5pPr>
            <a:lvl6pPr marL="3047696" indent="0">
              <a:buNone/>
              <a:defRPr sz="1867">
                <a:solidFill>
                  <a:schemeClr val="tx1">
                    <a:tint val="75000"/>
                  </a:schemeClr>
                </a:solidFill>
              </a:defRPr>
            </a:lvl6pPr>
            <a:lvl7pPr marL="3657235" indent="0">
              <a:buNone/>
              <a:defRPr sz="1867">
                <a:solidFill>
                  <a:schemeClr val="tx1">
                    <a:tint val="75000"/>
                  </a:schemeClr>
                </a:solidFill>
              </a:defRPr>
            </a:lvl7pPr>
            <a:lvl8pPr marL="4266773" indent="0">
              <a:buNone/>
              <a:defRPr sz="1867">
                <a:solidFill>
                  <a:schemeClr val="tx1">
                    <a:tint val="75000"/>
                  </a:schemeClr>
                </a:solidFill>
              </a:defRPr>
            </a:lvl8pPr>
            <a:lvl9pPr marL="4876313" indent="0">
              <a:buNone/>
              <a:defRPr sz="1867">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A6F23D5-0F0D-41CE-893B-4D6E9FF72DC2}" type="datetime1">
              <a:rPr lang="zh-CN" altLang="en-US" smtClean="0">
                <a:solidFill>
                  <a:srgbClr val="000000"/>
                </a:solidFill>
              </a:rPr>
              <a:pPr/>
              <a:t>2022/10/27</a:t>
            </a:fld>
            <a:endParaRPr lang="zh-CN" altLang="en-US">
              <a:solidFill>
                <a:srgbClr val="000000"/>
              </a:solidFill>
            </a:endParaRPr>
          </a:p>
        </p:txBody>
      </p:sp>
      <p:sp>
        <p:nvSpPr>
          <p:cNvPr id="8" name="Slide Number Placeholder 7"/>
          <p:cNvSpPr>
            <a:spLocks noGrp="1"/>
          </p:cNvSpPr>
          <p:nvPr>
            <p:ph type="sldNum" sz="quarter" idx="11"/>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9" name="Footer Placeholder 8"/>
          <p:cNvSpPr>
            <a:spLocks noGrp="1"/>
          </p:cNvSpPr>
          <p:nvPr>
            <p:ph type="ftr" sz="quarter" idx="12"/>
          </p:nvPr>
        </p:nvSpPr>
        <p:spPr/>
        <p:txBody>
          <a:bodyPr/>
          <a:lstStyle/>
          <a:p>
            <a:endParaRPr lang="zh-CN" altLang="en-US">
              <a:solidFill>
                <a:srgbClr val="000000"/>
              </a:solidFill>
            </a:endParaRPr>
          </a:p>
        </p:txBody>
      </p:sp>
    </p:spTree>
    <p:extLst>
      <p:ext uri="{BB962C8B-B14F-4D97-AF65-F5344CB8AC3E}">
        <p14:creationId xmlns:p14="http://schemas.microsoft.com/office/powerpoint/2010/main" val="2945360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217424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78688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8343186-EAF6-49D0-85DD-7380C057EA69}"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730485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2170176" y="1572768"/>
            <a:ext cx="4389120" cy="639763"/>
          </a:xfrm>
        </p:spPr>
        <p:txBody>
          <a:bodyPr anchor="b">
            <a:noAutofit/>
          </a:bodyPr>
          <a:lstStyle>
            <a:lvl1pPr marL="0" indent="0">
              <a:buNone/>
              <a:defRPr sz="2400" b="0" cap="all" spc="133" baseline="0">
                <a:solidFill>
                  <a:schemeClr val="tx1"/>
                </a:solidFill>
                <a:latin typeface="+mj-lt"/>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lvl="0"/>
            <a:r>
              <a:rPr lang="zh-CN" altLang="en-US"/>
              <a:t>单击此处编辑母版文本样式</a:t>
            </a:r>
          </a:p>
        </p:txBody>
      </p:sp>
      <p:sp>
        <p:nvSpPr>
          <p:cNvPr id="4" name="Content Placeholder 3"/>
          <p:cNvSpPr>
            <a:spLocks noGrp="1"/>
          </p:cNvSpPr>
          <p:nvPr>
            <p:ph sz="half" idx="2"/>
          </p:nvPr>
        </p:nvSpPr>
        <p:spPr>
          <a:xfrm>
            <a:off x="2170176"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790944" y="1572768"/>
            <a:ext cx="4389120" cy="639763"/>
          </a:xfrm>
        </p:spPr>
        <p:txBody>
          <a:bodyPr anchor="b">
            <a:noAutofit/>
          </a:bodyPr>
          <a:lstStyle>
            <a:lvl1pPr marL="0" indent="0">
              <a:buNone/>
              <a:defRPr lang="en-US" sz="2400" b="0" kern="1200" cap="all" spc="133" baseline="0" dirty="0" smtClean="0">
                <a:solidFill>
                  <a:schemeClr val="tx1"/>
                </a:solidFill>
                <a:latin typeface="+mj-lt"/>
                <a:ea typeface="+mn-ea"/>
                <a:cs typeface="+mn-cs"/>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marL="0" lvl="0" indent="0" algn="l" defTabSz="1219080" rtl="0" eaLnBrk="1" latinLnBrk="0" hangingPunct="1">
              <a:spcBef>
                <a:spcPct val="20000"/>
              </a:spcBef>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6790944"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8BCB2DA-D9A8-4A32-87EF-CE5A433B1F1B}" type="datetime1">
              <a:rPr lang="zh-CN" altLang="en-US" smtClean="0">
                <a:solidFill>
                  <a:srgbClr val="000000"/>
                </a:solidFill>
              </a:rPr>
              <a:pPr/>
              <a:t>2022/10/27</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627937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3BE4DC72-AB3D-4EBF-B021-9A1C52E9781C}" type="datetime1">
              <a:rPr lang="zh-CN" altLang="en-US" smtClean="0">
                <a:solidFill>
                  <a:srgbClr val="000000"/>
                </a:solidFill>
              </a:rPr>
              <a:pPr/>
              <a:t>2022/10/27</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61701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687CA-01F1-4602-895B-971FA5175287}" type="datetime1">
              <a:rPr lang="zh-CN" altLang="en-US" smtClean="0">
                <a:solidFill>
                  <a:srgbClr val="000000"/>
                </a:solidFill>
              </a:rPr>
              <a:pPr/>
              <a:t>2022/10/27</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251045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10" y="1600200"/>
            <a:ext cx="4011084" cy="4480560"/>
          </a:xfrm>
        </p:spPr>
        <p:txBody>
          <a:bodyPr>
            <a:normAutofit/>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FB7C6-BB5B-4B45-9266-00E0BE0D313B}"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8" name="Title 7"/>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4035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4FD-BF3B-4FCA-8AC3-605D720736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C265D3-CDB9-4A99-906C-45FF924101A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5F57A7-3F99-4C06-99F9-476FA1A1C226}"/>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6567E525-DDD0-4B12-A3A2-A5C072AD69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15B7B-EAB5-412B-9F0A-5A420D7624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323621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3" name="Picture Placeholder 2"/>
          <p:cNvSpPr>
            <a:spLocks noGrp="1"/>
          </p:cNvSpPr>
          <p:nvPr>
            <p:ph type="pic" idx="1"/>
          </p:nvPr>
        </p:nvSpPr>
        <p:spPr>
          <a:xfrm>
            <a:off x="9" y="0"/>
            <a:ext cx="12001169" cy="4846320"/>
          </a:xfrm>
          <a:solidFill>
            <a:schemeClr val="bg1">
              <a:lumMod val="75000"/>
            </a:schemeClr>
          </a:solidFill>
        </p:spPr>
        <p:txBody>
          <a:bodyPr/>
          <a:lstStyle>
            <a:lvl1pPr marL="0" indent="0">
              <a:buNone/>
              <a:defRPr sz="4267"/>
            </a:lvl1pPr>
            <a:lvl2pPr marL="609539" indent="0">
              <a:buNone/>
              <a:defRPr sz="3733"/>
            </a:lvl2pPr>
            <a:lvl3pPr marL="1219080" indent="0">
              <a:buNone/>
              <a:defRPr sz="3200"/>
            </a:lvl3pPr>
            <a:lvl4pPr marL="1828618" indent="0">
              <a:buNone/>
              <a:defRPr sz="2667"/>
            </a:lvl4pPr>
            <a:lvl5pPr marL="2438158" indent="0">
              <a:buNone/>
              <a:defRPr sz="2667"/>
            </a:lvl5pPr>
            <a:lvl6pPr marL="3047696" indent="0">
              <a:buNone/>
              <a:defRPr sz="2667"/>
            </a:lvl6pPr>
            <a:lvl7pPr marL="3657235" indent="0">
              <a:buNone/>
              <a:defRPr sz="2667"/>
            </a:lvl7pPr>
            <a:lvl8pPr marL="4266773" indent="0">
              <a:buNone/>
              <a:defRPr sz="2667"/>
            </a:lvl8pPr>
            <a:lvl9pPr marL="4876313" indent="0">
              <a:buNone/>
              <a:defRPr sz="2667"/>
            </a:lvl9pPr>
          </a:lstStyle>
          <a:p>
            <a:r>
              <a:rPr lang="zh-CN" altLang="en-US"/>
              <a:t>单击图标添加图片</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38A30-9E83-42C6-8256-5A1545F3107C}"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4267"/>
            </a:lvl1pPr>
          </a:lstStyle>
          <a:p>
            <a:r>
              <a:rPr lang="zh-CN" altLang="en-US"/>
              <a:t>单击此处编辑母版标题样式</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1573862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F577B59-12A8-4AD1-B66E-932E411B96C3}"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890143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7D0FC9E-A826-4527-B123-B053CB3F6778}"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06024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F2785-ECE3-410E-AB77-3C46995D66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0D0150-5A77-42F3-8A50-76019DDD1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4CF4FD-2AD9-4352-A03F-EF2BAC6DE1C7}"/>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8E91DB84-615F-433A-A53A-2F513A0A0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97238-3328-49C9-809E-83373920CED8}"/>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6231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6556-67C5-44D9-9F44-A8659DBEC3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74B1BE-F760-48E2-8F5E-60CB00182DE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63F985-E39F-44AB-8850-6DAFD04E203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78CA57-C26F-4E33-B9A6-C5EF46CDBB9F}"/>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D3176CAC-3BF3-4C24-95E7-C799A3A34F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31506B-27B8-4BA9-BFA7-31212464CE9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63961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41768-F3CF-49DC-B9EF-08AA6EF379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4B5462-521C-4233-AF0B-EB65945B7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231B0B8-9424-4BFD-8DA0-8E6D10799B7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90E0FD-3BF8-4746-9125-6992C452C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E8397AA-6BBE-41A0-BCA6-E46F4F0DE29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04E3EBA-348E-4452-A95D-382336A52FEE}"/>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8" name="页脚占位符 7">
            <a:extLst>
              <a:ext uri="{FF2B5EF4-FFF2-40B4-BE49-F238E27FC236}">
                <a16:creationId xmlns:a16="http://schemas.microsoft.com/office/drawing/2014/main" id="{F0195C54-DBA4-42CA-AEF5-4C3DDC6F3A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0F2333-AF90-4E6C-99E3-170D3AC8D105}"/>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96733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03FFB-C84E-4D9B-AD74-D2D24ED61F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27E787-378C-4414-8368-F18F41CF3A72}"/>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4" name="页脚占位符 3">
            <a:extLst>
              <a:ext uri="{FF2B5EF4-FFF2-40B4-BE49-F238E27FC236}">
                <a16:creationId xmlns:a16="http://schemas.microsoft.com/office/drawing/2014/main" id="{F1552B0A-6C6D-4153-9507-017A89BA380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5BA3823-9734-4F69-9692-949DAB104D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7835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A0006B-A94B-4A67-8829-B3B67518F915}"/>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3" name="页脚占位符 2">
            <a:extLst>
              <a:ext uri="{FF2B5EF4-FFF2-40B4-BE49-F238E27FC236}">
                <a16:creationId xmlns:a16="http://schemas.microsoft.com/office/drawing/2014/main" id="{289C3E30-4191-470F-8009-CB6CBB6704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519BAE-FC15-40F6-BD87-21DBE754EE1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96008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C6424-F0B8-47E9-B2B9-A17F814D4C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2248B6-2170-499F-8399-85FB46599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EA42C78-3594-407A-B288-B128A429F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CA64DC-0ADB-416A-8504-4AD34DC831E8}"/>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FB0510F9-F5E9-47E2-9719-E8DB9BDC09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9F13C3-6B2A-4B23-9EBE-F37BFED1F88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729157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A81F1-5267-4928-9AF7-528CC8891B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99335-7EAD-428B-A41B-D803333418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68EF1C-0176-4A41-9F52-955906B0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E85DAAF-A4E7-4AA6-A97B-4CE58DEF7836}"/>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9E856443-750A-4E86-9715-645D75FDEF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2AC526-D338-469B-A674-F7DF9ED4B63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9511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FB74B6-941A-4585-ADDA-CB2C9FE462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F859C7-1C00-4091-8A90-12E47D7E2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9DF40E-5329-4529-A00A-0AD66B23A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E8E7A639-1926-4292-8F3A-471631F31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5F9F5A-EFEC-4CA9-9AB4-E90CBF7B4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32908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9"/>
            <a:ext cx="7721600" cy="1371600"/>
          </a:xfrm>
          <a:prstGeom prst="rect">
            <a:avLst/>
          </a:prstGeom>
        </p:spPr>
        <p:txBody>
          <a:bodyPr vert="horz" lIns="91434" tIns="45717" rIns="91434" bIns="45717"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34" tIns="45717" rIns="91434" bIns="4571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34" tIns="45717" rIns="91434" bIns="0" rtlCol="0" anchor="b"/>
          <a:lstStyle>
            <a:lvl1pPr algn="l">
              <a:defRPr sz="1333">
                <a:solidFill>
                  <a:schemeClr val="tx1"/>
                </a:solidFill>
              </a:defRPr>
            </a:lvl1pPr>
          </a:lstStyle>
          <a:p>
            <a:pPr defTabSz="1219080"/>
            <a:fld id="{A1054562-E07E-4ACF-B6A3-5EA5C0119C94}" type="datetime1">
              <a:rPr lang="zh-CN" altLang="en-US" smtClean="0">
                <a:solidFill>
                  <a:srgbClr val="000000"/>
                </a:solidFill>
              </a:rPr>
              <a:pPr defTabSz="1219080"/>
              <a:t>2022/10/27</a:t>
            </a:fld>
            <a:endParaRPr lang="zh-CN" altLang="en-US">
              <a:solidFill>
                <a:srgbClr val="000000"/>
              </a:solidFill>
            </a:endParaRPr>
          </a:p>
        </p:txBody>
      </p:sp>
      <p:sp>
        <p:nvSpPr>
          <p:cNvPr id="5" name="Footer Placeholder 4"/>
          <p:cNvSpPr>
            <a:spLocks noGrp="1"/>
          </p:cNvSpPr>
          <p:nvPr>
            <p:ph type="ftr" sz="quarter" idx="3"/>
          </p:nvPr>
        </p:nvSpPr>
        <p:spPr>
          <a:xfrm>
            <a:off x="609600" y="6492883"/>
            <a:ext cx="4572000" cy="283847"/>
          </a:xfrm>
          <a:prstGeom prst="rect">
            <a:avLst/>
          </a:prstGeom>
        </p:spPr>
        <p:txBody>
          <a:bodyPr vert="horz" lIns="91434" tIns="45717" rIns="91434" bIns="45717" rtlCol="0" anchor="t"/>
          <a:lstStyle>
            <a:lvl1pPr algn="l">
              <a:defRPr sz="1333">
                <a:solidFill>
                  <a:schemeClr val="tx1"/>
                </a:solidFill>
              </a:defRPr>
            </a:lvl1pPr>
          </a:lstStyle>
          <a:p>
            <a:pPr defTabSz="1219080"/>
            <a:endParaRPr lang="zh-CN" altLang="en-US">
              <a:solidFill>
                <a:srgbClr val="000000"/>
              </a:solidFill>
            </a:endParaRPr>
          </a:p>
        </p:txBody>
      </p:sp>
      <p:sp>
        <p:nvSpPr>
          <p:cNvPr id="6" name="Slide Number Placeholder 5"/>
          <p:cNvSpPr>
            <a:spLocks noGrp="1"/>
          </p:cNvSpPr>
          <p:nvPr>
            <p:ph type="sldNum" sz="quarter" idx="4"/>
          </p:nvPr>
        </p:nvSpPr>
        <p:spPr>
          <a:xfrm rot="16200000">
            <a:off x="11189138" y="5824654"/>
            <a:ext cx="1315721" cy="486833"/>
          </a:xfrm>
          <a:prstGeom prst="rect">
            <a:avLst/>
          </a:prstGeom>
        </p:spPr>
        <p:txBody>
          <a:bodyPr vert="horz" lIns="91434" tIns="45717" rIns="91434" bIns="45717" rtlCol="0" anchor="ctr"/>
          <a:lstStyle>
            <a:lvl1pPr algn="l">
              <a:defRPr sz="3200" b="1">
                <a:solidFill>
                  <a:schemeClr val="tx2"/>
                </a:solidFill>
              </a:defRPr>
            </a:lvl1pPr>
          </a:lstStyle>
          <a:p>
            <a:pPr defTabSz="1219080"/>
            <a:fld id="{0C913308-F349-4B6D-A68A-DD1791B4A57B}" type="slidenum">
              <a:rPr lang="zh-CN" altLang="en-US" smtClean="0">
                <a:solidFill>
                  <a:srgbClr val="D1282E"/>
                </a:solidFill>
              </a:rPr>
              <a:pPr defTabSz="1219080"/>
              <a:t>‹#›</a:t>
            </a:fld>
            <a:endParaRPr lang="zh-CN" altLang="en-US">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4132565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9080" rtl="0" eaLnBrk="1" latinLnBrk="0" hangingPunct="1">
        <a:spcBef>
          <a:spcPct val="0"/>
        </a:spcBef>
        <a:buNone/>
        <a:defRPr sz="4800" kern="1200" cap="all" spc="-80" baseline="0">
          <a:solidFill>
            <a:schemeClr val="tx2"/>
          </a:solidFill>
          <a:latin typeface="+mj-lt"/>
          <a:ea typeface="+mj-ea"/>
          <a:cs typeface="+mj-cs"/>
        </a:defRPr>
      </a:lvl1pPr>
    </p:titleStyle>
    <p:bodyStyle>
      <a:lvl1pPr marL="0" indent="0" algn="l" defTabSz="1219080" rtl="0" eaLnBrk="1" latinLnBrk="0" hangingPunct="1">
        <a:spcBef>
          <a:spcPct val="20000"/>
        </a:spcBef>
        <a:spcAft>
          <a:spcPts val="800"/>
        </a:spcAft>
        <a:buFont typeface="Arial" pitchFamily="34" charset="0"/>
        <a:buNone/>
        <a:defRPr sz="2667" b="1" kern="1200">
          <a:solidFill>
            <a:schemeClr val="tx1"/>
          </a:solidFill>
          <a:latin typeface="+mn-lt"/>
          <a:ea typeface="+mn-ea"/>
          <a:cs typeface="+mn-cs"/>
        </a:defRPr>
      </a:lvl1pPr>
      <a:lvl2pPr marL="609539" indent="-243817" algn="l" defTabSz="1219080" rtl="0" eaLnBrk="1" latinLnBrk="0" hangingPunct="1">
        <a:spcBef>
          <a:spcPct val="20000"/>
        </a:spcBef>
        <a:buClr>
          <a:schemeClr val="tx2"/>
        </a:buClr>
        <a:buFont typeface="Arial" pitchFamily="34" charset="0"/>
        <a:buChar char="•"/>
        <a:defRPr sz="2667" kern="1200">
          <a:solidFill>
            <a:schemeClr val="tx1"/>
          </a:solidFill>
          <a:latin typeface="+mn-lt"/>
          <a:ea typeface="+mn-ea"/>
          <a:cs typeface="+mn-cs"/>
        </a:defRPr>
      </a:lvl2pPr>
      <a:lvl3pPr marL="1523849"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3pPr>
      <a:lvl4pPr marL="2133387"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4pPr>
      <a:lvl5pPr marL="2742926" indent="-304768" algn="l" defTabSz="1219080" rtl="0" eaLnBrk="1" latinLnBrk="0" hangingPunct="1">
        <a:spcBef>
          <a:spcPct val="20000"/>
        </a:spcBef>
        <a:buClr>
          <a:schemeClr val="tx2"/>
        </a:buClr>
        <a:buFont typeface="Arial" pitchFamily="34" charset="0"/>
        <a:buChar char="•"/>
        <a:defRPr sz="2400" kern="1200" baseline="0">
          <a:solidFill>
            <a:schemeClr val="tx1"/>
          </a:solidFill>
          <a:latin typeface="+mn-lt"/>
          <a:ea typeface="+mn-ea"/>
          <a:cs typeface="+mn-cs"/>
        </a:defRPr>
      </a:lvl5pPr>
      <a:lvl6pPr marL="335246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6pPr>
      <a:lvl7pPr marL="3962005"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7pPr>
      <a:lvl8pPr marL="457154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8pPr>
      <a:lvl9pPr marL="5181082"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11.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customXml" Target="../ink/ink7.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customXml" Target="../ink/ink11.xml"/><Relationship Id="rId5" Type="http://schemas.openxmlformats.org/officeDocument/2006/relationships/image" Target="../media/image22.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slide" Target="slide6.xml"/><Relationship Id="rId5" Type="http://schemas.openxmlformats.org/officeDocument/2006/relationships/image" Target="../media/image31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slide" Target="slide35.xml"/><Relationship Id="rId4" Type="http://schemas.openxmlformats.org/officeDocument/2006/relationships/slide" Target="slide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pPr marL="0" marR="0" lvl="0" indent="0" algn="l" defTabSz="1219170" rtl="0" eaLnBrk="1" fontAlgn="auto" latinLnBrk="0" hangingPunct="1">
                <a:lnSpc>
                  <a:spcPct val="100000"/>
                </a:lnSpc>
                <a:spcBef>
                  <a:spcPts val="0"/>
                </a:spcBef>
                <a:spcAft>
                  <a:spcPts val="0"/>
                </a:spcAft>
                <a:buClrTx/>
                <a:buSzTx/>
                <a:buFontTx/>
                <a:buNone/>
                <a:tabLst/>
                <a:defRPr/>
              </a:pPr>
              <a:t>1</a:t>
            </a:fld>
            <a:endParaRPr kumimoji="0" lang="zh-CN" altLang="en-US" sz="3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2" name="TextBox 1"/>
          <p:cNvSpPr txBox="1"/>
          <p:nvPr/>
        </p:nvSpPr>
        <p:spPr>
          <a:xfrm>
            <a:off x="9552384" y="5253204"/>
            <a:ext cx="1688898" cy="697741"/>
          </a:xfrm>
          <a:prstGeom prst="rect">
            <a:avLst/>
          </a:prstGeom>
          <a:noFill/>
        </p:spPr>
        <p:txBody>
          <a:bodyPr wrap="none" lIns="121907" tIns="60953" rIns="121907" bIns="60953" rtlCol="0">
            <a:spAutoFit/>
          </a:bodyPr>
          <a:lstStyle/>
          <a:p>
            <a:pPr marL="0" marR="0" lvl="0" indent="0" algn="l" defTabSz="121902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rPr>
              <a:t>臧仲尧</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a:p>
            <a:pPr marL="0" marR="0" lvl="0" indent="0" algn="l" defTabSz="1219020" rtl="0" eaLnBrk="1" fontAlgn="auto" latinLnBrk="0" hangingPunct="1">
              <a:lnSpc>
                <a:spcPct val="100000"/>
              </a:lnSpc>
              <a:spcBef>
                <a:spcPts val="0"/>
              </a:spcBef>
              <a:spcAft>
                <a:spcPts val="0"/>
              </a:spcAft>
              <a:buClrTx/>
              <a:buSzTx/>
              <a:buFontTx/>
              <a:buNone/>
              <a:tabLst/>
              <a:defRPr/>
            </a:pPr>
            <a:r>
              <a:rPr lang="en-US" altLang="zh-CN" sz="1867" dirty="0">
                <a:solidFill>
                  <a:srgbClr val="000000"/>
                </a:solidFill>
                <a:latin typeface="Arial Black"/>
                <a:ea typeface="黑体" panose="02010609060101010101" pitchFamily="49" charset="-122"/>
                <a:cs typeface="Times New Roman" panose="02020603050405020304" pitchFamily="18" charset="0"/>
              </a:rPr>
              <a:t>2022.10.27</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p:txBody>
      </p:sp>
      <p:sp>
        <p:nvSpPr>
          <p:cNvPr id="9" name="标题 1"/>
          <p:cNvSpPr txBox="1">
            <a:spLocks/>
          </p:cNvSpPr>
          <p:nvPr/>
        </p:nvSpPr>
        <p:spPr>
          <a:xfrm>
            <a:off x="1366441" y="1283600"/>
            <a:ext cx="10072723" cy="3417372"/>
          </a:xfrm>
          <a:prstGeom prst="rect">
            <a:avLst/>
          </a:prstGeom>
        </p:spPr>
        <p:txBody>
          <a:bodyPr vert="horz" lIns="121912" tIns="60956" rIns="121912" bIns="60956" rtlCol="0" anchor="ctr">
            <a:noAutofit/>
          </a:bodyPr>
          <a:lstStyle>
            <a:lvl1pPr algn="l" defTabSz="914333"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pPr marL="0" marR="0" lvl="0" indent="0" algn="ctr" defTabSz="121908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Uncertain</a:t>
            </a:r>
            <a:r>
              <a:rPr kumimoji="0" lang="zh-CN" altLang="en-US" sz="36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 </a:t>
            </a:r>
            <a:r>
              <a:rPr lang="en-US" altLang="zh-CN" sz="3600" cap="none" spc="-107" dirty="0">
                <a:solidFill>
                  <a:srgbClr val="C00000"/>
                </a:solidFill>
                <a:latin typeface="Arial"/>
                <a:ea typeface="微软雅黑" panose="020B0503020204020204" pitchFamily="34" charset="-122"/>
              </a:rPr>
              <a:t>Precision:</a:t>
            </a:r>
          </a:p>
          <a:p>
            <a:pPr marL="0" marR="0" lvl="0" indent="0" algn="ctr" defTabSz="121908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Ne</a:t>
            </a:r>
            <a:r>
              <a:rPr lang="en-US" altLang="zh-CN" sz="2400" cap="none" spc="-107" dirty="0" err="1">
                <a:solidFill>
                  <a:srgbClr val="C00000"/>
                </a:solidFill>
                <a:latin typeface="Arial"/>
                <a:ea typeface="微软雅黑" panose="020B0503020204020204" pitchFamily="34" charset="-122"/>
              </a:rPr>
              <a:t>urobiological</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and</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Physiological</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Correlates</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of</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0070C0"/>
                </a:solidFill>
                <a:latin typeface="Arial"/>
                <a:ea typeface="微软雅黑" panose="020B0503020204020204" pitchFamily="34" charset="-122"/>
              </a:rPr>
              <a:t>Conservative</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Confidence</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Bias</a:t>
            </a:r>
            <a:endParaRPr kumimoji="0" lang="zh-CN" altLang="en-US" sz="2400" b="0" i="0" u="none" strike="noStrike" kern="1200" cap="none" spc="-107" normalizeH="0" baseline="0" noProof="0" dirty="0">
              <a:ln>
                <a:noFill/>
              </a:ln>
              <a:solidFill>
                <a:srgbClr val="E77C7F"/>
              </a:solidFill>
              <a:effectLst/>
              <a:uLnTx/>
              <a:uFillTx/>
              <a:latin typeface="Arial"/>
              <a:ea typeface="微软雅黑" panose="020B0503020204020204" pitchFamily="34" charset="-122"/>
              <a:cs typeface="+mj-cs"/>
            </a:endParaRPr>
          </a:p>
        </p:txBody>
      </p:sp>
      <p:pic>
        <p:nvPicPr>
          <p:cNvPr id="5" name="图片 4">
            <a:extLst>
              <a:ext uri="{FF2B5EF4-FFF2-40B4-BE49-F238E27FC236}">
                <a16:creationId xmlns:a16="http://schemas.microsoft.com/office/drawing/2014/main" id="{92DD1E5F-FB32-AE42-A527-2A18D3873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54" y="43455"/>
            <a:ext cx="11557000" cy="863600"/>
          </a:xfrm>
          <a:prstGeom prst="rect">
            <a:avLst/>
          </a:prstGeom>
        </p:spPr>
      </p:pic>
      <p:pic>
        <p:nvPicPr>
          <p:cNvPr id="10" name="图片 9">
            <a:extLst>
              <a:ext uri="{FF2B5EF4-FFF2-40B4-BE49-F238E27FC236}">
                <a16:creationId xmlns:a16="http://schemas.microsoft.com/office/drawing/2014/main" id="{0A4941F1-69B0-814B-BFF2-39AFE2E01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9164" y="3517167"/>
            <a:ext cx="6710920" cy="1893042"/>
          </a:xfrm>
          <a:prstGeom prst="rect">
            <a:avLst/>
          </a:prstGeom>
        </p:spPr>
      </p:pic>
    </p:spTree>
    <p:extLst>
      <p:ext uri="{BB962C8B-B14F-4D97-AF65-F5344CB8AC3E}">
        <p14:creationId xmlns:p14="http://schemas.microsoft.com/office/powerpoint/2010/main" val="2932498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7478970"/>
          </a:xfrm>
          <a:prstGeom prst="rect">
            <a:avLst/>
          </a:prstGeom>
          <a:noFill/>
        </p:spPr>
        <p:txBody>
          <a:bodyPr wrap="square" rtlCol="0">
            <a:spAutoFit/>
          </a:bodyPr>
          <a:lstStyle/>
          <a:p>
            <a:r>
              <a:rPr lang="en-US" altLang="zh-CN" sz="2000" dirty="0">
                <a:effectLst/>
                <a:latin typeface="MongolianBaiti"/>
              </a:rPr>
              <a:t>2.Two</a:t>
            </a:r>
            <a:r>
              <a:rPr lang="en-US" altLang="zh-CN" sz="2000" dirty="0">
                <a:latin typeface="MongolianBaiti"/>
              </a:rPr>
              <a:t>-way</a:t>
            </a:r>
            <a:r>
              <a:rPr lang="zh-CN" altLang="en-US" sz="2000" dirty="0">
                <a:latin typeface="MongolianBaiti"/>
              </a:rPr>
              <a:t> </a:t>
            </a:r>
            <a:r>
              <a:rPr lang="en-US" altLang="zh-CN" sz="2000" dirty="0">
                <a:latin typeface="MongolianBaiti"/>
              </a:rPr>
              <a:t>Repeated</a:t>
            </a:r>
            <a:r>
              <a:rPr lang="zh-CN" altLang="en-US" sz="2000" dirty="0">
                <a:latin typeface="MongolianBaiti"/>
              </a:rPr>
              <a:t> </a:t>
            </a:r>
            <a:r>
              <a:rPr lang="en-US" altLang="zh-CN" sz="2000" dirty="0">
                <a:latin typeface="MongolianBaiti"/>
              </a:rPr>
              <a:t>ANOVA</a:t>
            </a:r>
          </a:p>
          <a:p>
            <a:r>
              <a:rPr lang="en-US" altLang="zh-CN" sz="2000" dirty="0">
                <a:effectLst/>
                <a:latin typeface="MongolianBaiti"/>
              </a:rPr>
              <a:t> </a:t>
            </a:r>
            <a:endParaRPr lang="en-US" altLang="zh-CN" sz="2000" dirty="0">
              <a:latin typeface="MongolianBaiti"/>
            </a:endParaRPr>
          </a:p>
          <a:p>
            <a:r>
              <a:rPr lang="en-US" altLang="zh-CN" sz="1800" dirty="0">
                <a:solidFill>
                  <a:srgbClr val="C00000"/>
                </a:solidFill>
                <a:effectLst/>
                <a:latin typeface="MongolianBaiti"/>
              </a:rPr>
              <a:t>Mean confidence</a:t>
            </a:r>
            <a:r>
              <a:rPr lang="en-US" altLang="zh-CN" sz="1800" dirty="0">
                <a:effectLst/>
                <a:latin typeface="MongolianBaiti"/>
              </a:rPr>
              <a:t>, </a:t>
            </a:r>
            <a:r>
              <a:rPr lang="en-US" altLang="zh-CN" sz="1800" dirty="0">
                <a:solidFill>
                  <a:srgbClr val="C00000"/>
                </a:solidFill>
                <a:effectLst/>
                <a:latin typeface="MongolianBaiti"/>
              </a:rPr>
              <a:t>M-ratio</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t>
            </a:r>
            <a:r>
              <a:rPr lang="en-US" altLang="zh-CN" sz="1800" dirty="0">
                <a:solidFill>
                  <a:srgbClr val="C00000"/>
                </a:solidFill>
                <a:effectLst/>
                <a:latin typeface="MongolianBaiti"/>
              </a:rPr>
              <a:t>d’</a:t>
            </a:r>
            <a:r>
              <a:rPr lang="en-US" altLang="zh-CN" sz="1800" dirty="0">
                <a:effectLst/>
                <a:latin typeface="MongolianBaiti"/>
              </a:rPr>
              <a:t>, and </a:t>
            </a:r>
            <a:r>
              <a:rPr lang="en-US" altLang="zh-CN" sz="1800" dirty="0">
                <a:solidFill>
                  <a:srgbClr val="C00000"/>
                </a:solidFill>
                <a:effectLst/>
                <a:latin typeface="MongolianBaiti"/>
              </a:rPr>
              <a:t>perceptual thresholds (median orientation) </a:t>
            </a:r>
            <a:r>
              <a:rPr lang="en-US" altLang="zh-CN" sz="1800" dirty="0">
                <a:effectLst/>
                <a:latin typeface="MongolianBaiti"/>
              </a:rPr>
              <a:t>were entered into separate repeated measures ANOVAs (Factors: </a:t>
            </a:r>
            <a:r>
              <a:rPr lang="en-US" altLang="zh-CN" sz="1800" dirty="0">
                <a:solidFill>
                  <a:srgbClr val="0070C0"/>
                </a:solidFill>
                <a:effectLst/>
                <a:latin typeface="MongolianBaiti"/>
              </a:rPr>
              <a:t>Mean</a:t>
            </a:r>
            <a:r>
              <a:rPr lang="en-US" altLang="zh-CN" sz="1800" dirty="0">
                <a:effectLst/>
                <a:latin typeface="MongolianBaiti"/>
              </a:rPr>
              <a:t>, </a:t>
            </a:r>
            <a:r>
              <a:rPr lang="en-US" altLang="zh-CN" sz="1800" dirty="0">
                <a:solidFill>
                  <a:srgbClr val="0070C0"/>
                </a:solidFill>
                <a:effectLst/>
                <a:latin typeface="MongolianBaiti"/>
              </a:rPr>
              <a:t>Precision</a:t>
            </a:r>
            <a:r>
              <a:rPr lang="en-US" altLang="zh-CN" sz="1800" dirty="0">
                <a:effectLst/>
                <a:latin typeface="MongolianBaiti"/>
              </a:rPr>
              <a:t>; Levels: </a:t>
            </a:r>
            <a:r>
              <a:rPr lang="en-US" altLang="zh-CN" sz="1800" dirty="0">
                <a:solidFill>
                  <a:srgbClr val="7030A0"/>
                </a:solidFill>
                <a:effectLst/>
                <a:latin typeface="MongolianBaiti"/>
              </a:rPr>
              <a:t>High</a:t>
            </a:r>
            <a:r>
              <a:rPr lang="en-US" altLang="zh-CN" sz="1800" dirty="0">
                <a:effectLst/>
                <a:latin typeface="MongolianBaiti"/>
              </a:rPr>
              <a:t>, </a:t>
            </a:r>
            <a:r>
              <a:rPr lang="en-US" altLang="zh-CN" sz="1800" dirty="0">
                <a:solidFill>
                  <a:srgbClr val="7030A0"/>
                </a:solidFill>
                <a:effectLst/>
                <a:latin typeface="MongolianBaiti"/>
              </a:rPr>
              <a:t>Low</a:t>
            </a:r>
            <a:r>
              <a:rPr lang="en-US" altLang="zh-CN" sz="1800" dirty="0">
                <a:effectLst/>
                <a:latin typeface="MongolianBaiti"/>
              </a:rPr>
              <a:t>). </a:t>
            </a:r>
            <a:endParaRPr lang="en-US" altLang="zh-CN" sz="2000" dirty="0"/>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
        <p:nvSpPr>
          <p:cNvPr id="2" name="文本框 1">
            <a:extLst>
              <a:ext uri="{FF2B5EF4-FFF2-40B4-BE49-F238E27FC236}">
                <a16:creationId xmlns:a16="http://schemas.microsoft.com/office/drawing/2014/main" id="{5BBF131C-455B-BC48-9146-6AE043F0F405}"/>
              </a:ext>
            </a:extLst>
          </p:cNvPr>
          <p:cNvSpPr txBox="1"/>
          <p:nvPr/>
        </p:nvSpPr>
        <p:spPr>
          <a:xfrm>
            <a:off x="1061295" y="2743200"/>
            <a:ext cx="3579978"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d’</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125.00,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0.84) </a:t>
            </a:r>
            <a:endParaRPr kumimoji="1" lang="en-US" altLang="zh-CN" sz="1800" dirty="0">
              <a:effectLst/>
              <a:latin typeface="MongolianBaiti"/>
            </a:endParaRPr>
          </a:p>
          <a:p>
            <a:endParaRPr kumimoji="1" lang="en-US" altLang="zh-CN" dirty="0"/>
          </a:p>
          <a:p>
            <a:r>
              <a:rPr kumimoji="1" lang="en-US" altLang="zh-CN" dirty="0"/>
              <a:t>Precision</a:t>
            </a:r>
          </a:p>
          <a:p>
            <a:r>
              <a:rPr lang="en-US" altLang="zh-CN" sz="1800" dirty="0">
                <a:effectLst/>
                <a:latin typeface="MongolianBaiti"/>
              </a:rPr>
              <a:t>F(1,24) = 158.85,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0.87) </a:t>
            </a:r>
            <a:endParaRPr lang="en-US" altLang="zh-CN" sz="1800" dirty="0">
              <a:effectLst/>
              <a:latin typeface="MongolianBaiti"/>
            </a:endParaRPr>
          </a:p>
          <a:p>
            <a:endParaRPr kumimoji="1" lang="en-US" altLang="zh-CN" dirty="0"/>
          </a:p>
          <a:p>
            <a:r>
              <a:rPr kumimoji="1" lang="en-US" altLang="zh-CN" dirty="0"/>
              <a:t>Interaction</a:t>
            </a:r>
          </a:p>
          <a:p>
            <a:r>
              <a:rPr lang="en-US" altLang="zh-CN" sz="1800" dirty="0">
                <a:effectLst/>
                <a:latin typeface="MongolianBaiti"/>
              </a:rPr>
              <a:t>F(1,24) = 22.07,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0.48 </a:t>
            </a:r>
            <a:endParaRPr lang="el-GR" altLang="zh-CN" dirty="0"/>
          </a:p>
          <a:p>
            <a:endParaRPr kumimoji="1" lang="en-US" altLang="zh-CN" dirty="0"/>
          </a:p>
          <a:p>
            <a:endParaRPr kumimoji="1" lang="en-US" altLang="zh-CN" dirty="0"/>
          </a:p>
        </p:txBody>
      </p:sp>
      <p:sp>
        <p:nvSpPr>
          <p:cNvPr id="6" name="文本框 5">
            <a:extLst>
              <a:ext uri="{FF2B5EF4-FFF2-40B4-BE49-F238E27FC236}">
                <a16:creationId xmlns:a16="http://schemas.microsoft.com/office/drawing/2014/main" id="{13F43705-C0AA-DB42-AC2C-C56C08AA46AF}"/>
              </a:ext>
            </a:extLst>
          </p:cNvPr>
          <p:cNvSpPr txBox="1"/>
          <p:nvPr/>
        </p:nvSpPr>
        <p:spPr>
          <a:xfrm>
            <a:off x="4114799" y="2743199"/>
            <a:ext cx="3455951"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RT</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27.84,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0.54 </a:t>
            </a:r>
            <a:endParaRPr lang="el-GR" altLang="zh-CN" dirty="0"/>
          </a:p>
          <a:p>
            <a:endParaRPr kumimoji="1" lang="en-US" altLang="zh-CN" dirty="0"/>
          </a:p>
          <a:p>
            <a:r>
              <a:rPr kumimoji="1" lang="en-US" altLang="zh-CN" dirty="0"/>
              <a:t>Precision</a:t>
            </a:r>
          </a:p>
          <a:p>
            <a:r>
              <a:rPr lang="en-US" altLang="zh-CN" sz="1800" dirty="0">
                <a:effectLst/>
                <a:latin typeface="MongolianBaiti"/>
              </a:rPr>
              <a:t>F(1,24) = 29.775, p &lt; 0.001, </a:t>
            </a:r>
          </a:p>
          <a:p>
            <a:r>
              <a:rPr lang="el-GR" altLang="zh-CN" sz="1800" dirty="0">
                <a:effectLst/>
                <a:latin typeface="Cambria" panose="02040503050406030204" pitchFamily="18" charset="0"/>
              </a:rPr>
              <a:t>η</a:t>
            </a:r>
            <a:r>
              <a:rPr lang="el-GR" altLang="zh-CN" sz="1800" dirty="0">
                <a:effectLst/>
                <a:latin typeface="MongolianBaiti"/>
              </a:rPr>
              <a:t>2</a:t>
            </a:r>
            <a:r>
              <a:rPr lang="en-US" altLang="zh-CN" sz="1800" dirty="0">
                <a:effectLst/>
                <a:latin typeface="MongolianBaiti"/>
              </a:rPr>
              <a:t> = 0.56 </a:t>
            </a:r>
            <a:endParaRPr lang="en-US" altLang="zh-CN" dirty="0"/>
          </a:p>
          <a:p>
            <a:endParaRPr kumimoji="1" lang="en-US" altLang="zh-CN" dirty="0"/>
          </a:p>
          <a:p>
            <a:r>
              <a:rPr kumimoji="1" lang="en-US" altLang="zh-CN" dirty="0"/>
              <a:t>Interaction</a:t>
            </a:r>
          </a:p>
          <a:p>
            <a:r>
              <a:rPr lang="en-US" altLang="zh-CN" sz="1800" dirty="0">
                <a:effectLst/>
                <a:latin typeface="MongolianBaiti"/>
              </a:rPr>
              <a:t>F(1,24) = 22.52,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0.48 </a:t>
            </a:r>
            <a:endParaRPr lang="el-GR" altLang="zh-CN" dirty="0"/>
          </a:p>
          <a:p>
            <a:endParaRPr kumimoji="1" lang="en-US" altLang="zh-CN" dirty="0"/>
          </a:p>
          <a:p>
            <a:endParaRPr kumimoji="1" lang="en-US" altLang="zh-CN" dirty="0"/>
          </a:p>
        </p:txBody>
      </p:sp>
      <p:pic>
        <p:nvPicPr>
          <p:cNvPr id="7" name="图片 6">
            <a:extLst>
              <a:ext uri="{FF2B5EF4-FFF2-40B4-BE49-F238E27FC236}">
                <a16:creationId xmlns:a16="http://schemas.microsoft.com/office/drawing/2014/main" id="{1A6CBFEE-BB5A-6049-9234-3A563CE1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777" y="2405992"/>
            <a:ext cx="3455951" cy="4319939"/>
          </a:xfrm>
          <a:prstGeom prst="rect">
            <a:avLst/>
          </a:prstGeom>
        </p:spPr>
      </p:pic>
    </p:spTree>
    <p:extLst>
      <p:ext uri="{BB962C8B-B14F-4D97-AF65-F5344CB8AC3E}">
        <p14:creationId xmlns:p14="http://schemas.microsoft.com/office/powerpoint/2010/main" val="287831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7478970"/>
          </a:xfrm>
          <a:prstGeom prst="rect">
            <a:avLst/>
          </a:prstGeom>
          <a:noFill/>
        </p:spPr>
        <p:txBody>
          <a:bodyPr wrap="square" rtlCol="0">
            <a:spAutoFit/>
          </a:bodyPr>
          <a:lstStyle/>
          <a:p>
            <a:r>
              <a:rPr lang="en-US" altLang="zh-CN" sz="2000" dirty="0">
                <a:effectLst/>
                <a:latin typeface="MongolianBaiti"/>
              </a:rPr>
              <a:t>2.Two</a:t>
            </a:r>
            <a:r>
              <a:rPr lang="en-US" altLang="zh-CN" sz="2000" dirty="0">
                <a:latin typeface="MongolianBaiti"/>
              </a:rPr>
              <a:t>-way</a:t>
            </a:r>
            <a:r>
              <a:rPr lang="zh-CN" altLang="en-US" sz="2000" dirty="0">
                <a:latin typeface="MongolianBaiti"/>
              </a:rPr>
              <a:t> </a:t>
            </a:r>
            <a:r>
              <a:rPr lang="en-US" altLang="zh-CN" sz="2000" dirty="0">
                <a:latin typeface="MongolianBaiti"/>
              </a:rPr>
              <a:t>Repeated</a:t>
            </a:r>
            <a:r>
              <a:rPr lang="zh-CN" altLang="en-US" sz="2000" dirty="0">
                <a:latin typeface="MongolianBaiti"/>
              </a:rPr>
              <a:t> </a:t>
            </a:r>
            <a:r>
              <a:rPr lang="en-US" altLang="zh-CN" sz="2000" dirty="0">
                <a:latin typeface="MongolianBaiti"/>
              </a:rPr>
              <a:t>ANOVA</a:t>
            </a:r>
          </a:p>
          <a:p>
            <a:r>
              <a:rPr lang="en-US" altLang="zh-CN" sz="2000" dirty="0">
                <a:effectLst/>
                <a:latin typeface="MongolianBaiti"/>
              </a:rPr>
              <a:t> </a:t>
            </a:r>
            <a:endParaRPr lang="en-US" altLang="zh-CN" sz="2000" dirty="0">
              <a:latin typeface="MongolianBaiti"/>
            </a:endParaRPr>
          </a:p>
          <a:p>
            <a:r>
              <a:rPr lang="en-US" altLang="zh-CN" sz="1800" dirty="0">
                <a:solidFill>
                  <a:srgbClr val="C00000"/>
                </a:solidFill>
                <a:effectLst/>
                <a:latin typeface="MongolianBaiti"/>
              </a:rPr>
              <a:t>Mean confidence</a:t>
            </a:r>
            <a:r>
              <a:rPr lang="en-US" altLang="zh-CN" sz="1800" dirty="0">
                <a:effectLst/>
                <a:latin typeface="MongolianBaiti"/>
              </a:rPr>
              <a:t>, </a:t>
            </a:r>
            <a:r>
              <a:rPr lang="en-US" altLang="zh-CN" sz="1800" dirty="0">
                <a:solidFill>
                  <a:srgbClr val="C00000"/>
                </a:solidFill>
                <a:effectLst/>
                <a:latin typeface="MongolianBaiti"/>
              </a:rPr>
              <a:t>M-ratio</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t>
            </a:r>
            <a:r>
              <a:rPr lang="en-US" altLang="zh-CN" sz="1800" dirty="0">
                <a:solidFill>
                  <a:srgbClr val="C00000"/>
                </a:solidFill>
                <a:effectLst/>
                <a:latin typeface="MongolianBaiti"/>
              </a:rPr>
              <a:t>d’</a:t>
            </a:r>
            <a:r>
              <a:rPr lang="en-US" altLang="zh-CN" sz="1800" dirty="0">
                <a:effectLst/>
                <a:latin typeface="MongolianBaiti"/>
              </a:rPr>
              <a:t>, and </a:t>
            </a:r>
            <a:r>
              <a:rPr lang="en-US" altLang="zh-CN" sz="1800" dirty="0">
                <a:solidFill>
                  <a:srgbClr val="C00000"/>
                </a:solidFill>
                <a:effectLst/>
                <a:latin typeface="MongolianBaiti"/>
              </a:rPr>
              <a:t>perceptual thresholds (median orientation) </a:t>
            </a:r>
            <a:r>
              <a:rPr lang="en-US" altLang="zh-CN" sz="1800" dirty="0">
                <a:effectLst/>
                <a:latin typeface="MongolianBaiti"/>
              </a:rPr>
              <a:t>were entered into separate repeated measures ANOVAs (Factors: </a:t>
            </a:r>
            <a:r>
              <a:rPr lang="en-US" altLang="zh-CN" sz="1800" dirty="0">
                <a:solidFill>
                  <a:srgbClr val="0070C0"/>
                </a:solidFill>
                <a:effectLst/>
                <a:latin typeface="MongolianBaiti"/>
              </a:rPr>
              <a:t>Mean</a:t>
            </a:r>
            <a:r>
              <a:rPr lang="en-US" altLang="zh-CN" sz="1800" dirty="0">
                <a:effectLst/>
                <a:latin typeface="MongolianBaiti"/>
              </a:rPr>
              <a:t>, </a:t>
            </a:r>
            <a:r>
              <a:rPr lang="en-US" altLang="zh-CN" sz="1800" dirty="0">
                <a:solidFill>
                  <a:srgbClr val="0070C0"/>
                </a:solidFill>
                <a:effectLst/>
                <a:latin typeface="MongolianBaiti"/>
              </a:rPr>
              <a:t>Precision</a:t>
            </a:r>
            <a:r>
              <a:rPr lang="en-US" altLang="zh-CN" sz="1800" dirty="0">
                <a:effectLst/>
                <a:latin typeface="MongolianBaiti"/>
              </a:rPr>
              <a:t>; Levels: </a:t>
            </a:r>
            <a:r>
              <a:rPr lang="en-US" altLang="zh-CN" sz="1800" dirty="0">
                <a:solidFill>
                  <a:srgbClr val="7030A0"/>
                </a:solidFill>
                <a:effectLst/>
                <a:latin typeface="MongolianBaiti"/>
              </a:rPr>
              <a:t>High</a:t>
            </a:r>
            <a:r>
              <a:rPr lang="en-US" altLang="zh-CN" sz="1800" dirty="0">
                <a:effectLst/>
                <a:latin typeface="MongolianBaiti"/>
              </a:rPr>
              <a:t>, </a:t>
            </a:r>
            <a:r>
              <a:rPr lang="en-US" altLang="zh-CN" sz="1800" dirty="0">
                <a:solidFill>
                  <a:srgbClr val="7030A0"/>
                </a:solidFill>
                <a:effectLst/>
                <a:latin typeface="MongolianBaiti"/>
              </a:rPr>
              <a:t>Low</a:t>
            </a:r>
            <a:r>
              <a:rPr lang="en-US" altLang="zh-CN" sz="1800" dirty="0">
                <a:effectLst/>
                <a:latin typeface="MongolianBaiti"/>
              </a:rPr>
              <a:t>). </a:t>
            </a:r>
            <a:endParaRPr lang="en-US" altLang="zh-CN" sz="2000" dirty="0"/>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
        <p:nvSpPr>
          <p:cNvPr id="2" name="文本框 1">
            <a:extLst>
              <a:ext uri="{FF2B5EF4-FFF2-40B4-BE49-F238E27FC236}">
                <a16:creationId xmlns:a16="http://schemas.microsoft.com/office/drawing/2014/main" id="{5BBF131C-455B-BC48-9146-6AE043F0F405}"/>
              </a:ext>
            </a:extLst>
          </p:cNvPr>
          <p:cNvSpPr txBox="1"/>
          <p:nvPr/>
        </p:nvSpPr>
        <p:spPr>
          <a:xfrm>
            <a:off x="1061295" y="2743200"/>
            <a:ext cx="3579978"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Confidence</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39.08,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0.62 </a:t>
            </a:r>
            <a:endParaRPr lang="el-GR" altLang="zh-CN" dirty="0"/>
          </a:p>
          <a:p>
            <a:endParaRPr kumimoji="1" lang="en-US" altLang="zh-CN" dirty="0"/>
          </a:p>
          <a:p>
            <a:r>
              <a:rPr kumimoji="1" lang="en-US" altLang="zh-CN" dirty="0"/>
              <a:t>Precision</a:t>
            </a:r>
          </a:p>
          <a:p>
            <a:r>
              <a:rPr lang="en-US" altLang="zh-CN" sz="1800" dirty="0">
                <a:effectLst/>
                <a:latin typeface="MongolianBaiti"/>
              </a:rPr>
              <a:t>F(1,24) = 59.39,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0.71 </a:t>
            </a:r>
            <a:endParaRPr lang="en-US" altLang="zh-CN" sz="1800" dirty="0">
              <a:effectLst/>
              <a:latin typeface="MongolianBaiti"/>
            </a:endParaRPr>
          </a:p>
          <a:p>
            <a:endParaRPr kumimoji="1" lang="en-US" altLang="zh-CN" dirty="0"/>
          </a:p>
          <a:p>
            <a:r>
              <a:rPr kumimoji="1" lang="en-US" altLang="zh-CN" dirty="0"/>
              <a:t>Interaction</a:t>
            </a:r>
          </a:p>
          <a:p>
            <a:r>
              <a:rPr lang="en-US" altLang="zh-CN" sz="1800" dirty="0">
                <a:effectLst/>
                <a:latin typeface="MongolianBaiti"/>
              </a:rPr>
              <a:t>F(1,24) = 33.25,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0.58 </a:t>
            </a:r>
            <a:endParaRPr lang="el-GR" altLang="zh-CN" dirty="0"/>
          </a:p>
          <a:p>
            <a:endParaRPr kumimoji="1" lang="en-US" altLang="zh-CN" dirty="0"/>
          </a:p>
          <a:p>
            <a:endParaRPr kumimoji="1" lang="en-US" altLang="zh-CN" dirty="0"/>
          </a:p>
        </p:txBody>
      </p:sp>
      <p:sp>
        <p:nvSpPr>
          <p:cNvPr id="6" name="文本框 5">
            <a:extLst>
              <a:ext uri="{FF2B5EF4-FFF2-40B4-BE49-F238E27FC236}">
                <a16:creationId xmlns:a16="http://schemas.microsoft.com/office/drawing/2014/main" id="{13F43705-C0AA-DB42-AC2C-C56C08AA46AF}"/>
              </a:ext>
            </a:extLst>
          </p:cNvPr>
          <p:cNvSpPr txBox="1"/>
          <p:nvPr/>
        </p:nvSpPr>
        <p:spPr>
          <a:xfrm>
            <a:off x="8147631" y="2768600"/>
            <a:ext cx="3455951" cy="3600986"/>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M-ration</a:t>
            </a:r>
          </a:p>
          <a:p>
            <a:endParaRPr kumimoji="1" lang="en-US" altLang="zh-CN" dirty="0"/>
          </a:p>
          <a:p>
            <a:r>
              <a:rPr kumimoji="1" lang="en-US" altLang="zh-CN" dirty="0"/>
              <a:t>No</a:t>
            </a:r>
            <a:r>
              <a:rPr kumimoji="1" lang="zh-CN" altLang="en-US" dirty="0"/>
              <a:t> </a:t>
            </a:r>
            <a:r>
              <a:rPr kumimoji="1" lang="en-US" altLang="zh-CN" dirty="0"/>
              <a:t>significance</a:t>
            </a:r>
            <a:endParaRPr lang="el-GR" altLang="zh-CN" dirty="0"/>
          </a:p>
          <a:p>
            <a:endParaRPr kumimoji="1" lang="en-US" altLang="zh-CN" dirty="0"/>
          </a:p>
          <a:p>
            <a:r>
              <a:rPr lang="en-US" altLang="zh-CN" sz="2000" dirty="0">
                <a:latin typeface="MongolianBaiti"/>
              </a:rPr>
              <a:t>I</a:t>
            </a:r>
            <a:r>
              <a:rPr lang="en-US" altLang="zh-CN" sz="2000" dirty="0">
                <a:effectLst/>
                <a:latin typeface="MongolianBaiti"/>
              </a:rPr>
              <a:t>ndicating that </a:t>
            </a:r>
            <a:r>
              <a:rPr lang="en-US" altLang="zh-CN" sz="2000" dirty="0">
                <a:solidFill>
                  <a:srgbClr val="C00000"/>
                </a:solidFill>
                <a:effectLst/>
                <a:latin typeface="MongolianBaiti"/>
              </a:rPr>
              <a:t>perceptual mean and precision </a:t>
            </a:r>
            <a:r>
              <a:rPr lang="en-US" altLang="zh-CN" sz="2000" dirty="0">
                <a:effectLst/>
                <a:latin typeface="MongolianBaiti"/>
              </a:rPr>
              <a:t>exert </a:t>
            </a:r>
            <a:r>
              <a:rPr lang="en-US" altLang="zh-CN" sz="2000" dirty="0">
                <a:solidFill>
                  <a:srgbClr val="0070C0"/>
                </a:solidFill>
                <a:effectLst/>
                <a:latin typeface="MongolianBaiti"/>
              </a:rPr>
              <a:t>independent effects </a:t>
            </a:r>
            <a:r>
              <a:rPr lang="en-US" altLang="zh-CN" sz="2000" dirty="0">
                <a:effectLst/>
                <a:latin typeface="MongolianBaiti"/>
              </a:rPr>
              <a:t>on </a:t>
            </a:r>
            <a:r>
              <a:rPr lang="en-US" altLang="zh-CN" sz="2000" dirty="0">
                <a:solidFill>
                  <a:srgbClr val="C00000"/>
                </a:solidFill>
                <a:effectLst/>
                <a:latin typeface="MongolianBaiti"/>
              </a:rPr>
              <a:t>confidence</a:t>
            </a:r>
            <a:r>
              <a:rPr lang="en-US" altLang="zh-CN" sz="2000" dirty="0">
                <a:effectLst/>
                <a:latin typeface="MongolianBaiti"/>
              </a:rPr>
              <a:t> (type-II bias), </a:t>
            </a:r>
            <a:r>
              <a:rPr lang="en-US" altLang="zh-CN" sz="2000" dirty="0">
                <a:solidFill>
                  <a:srgbClr val="0070C0"/>
                </a:solidFill>
                <a:effectLst/>
                <a:latin typeface="MongolianBaiti"/>
              </a:rPr>
              <a:t>rather than metacognitive efficiency itself. </a:t>
            </a:r>
            <a:endParaRPr lang="en-US" altLang="zh-CN" sz="2000" dirty="0">
              <a:solidFill>
                <a:srgbClr val="0070C0"/>
              </a:solidFill>
            </a:endParaRPr>
          </a:p>
          <a:p>
            <a:endParaRPr kumimoji="1" lang="en-US" altLang="zh-CN" dirty="0"/>
          </a:p>
          <a:p>
            <a:endParaRPr kumimoji="1" lang="en-US" altLang="zh-CN" dirty="0"/>
          </a:p>
        </p:txBody>
      </p:sp>
      <p:pic>
        <p:nvPicPr>
          <p:cNvPr id="10" name="图片 9">
            <a:extLst>
              <a:ext uri="{FF2B5EF4-FFF2-40B4-BE49-F238E27FC236}">
                <a16:creationId xmlns:a16="http://schemas.microsoft.com/office/drawing/2014/main" id="{F1F494CF-A79E-6A4F-86C0-38AD4248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092" y="2645426"/>
            <a:ext cx="3296230" cy="408050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5ECDB2B8-18A9-D743-B512-1CFF509EC99D}"/>
                  </a:ext>
                </a:extLst>
              </p14:cNvPr>
              <p14:cNvContentPartPr/>
              <p14:nvPr/>
            </p14:nvContentPartPr>
            <p14:xfrm>
              <a:off x="1116060" y="3749340"/>
              <a:ext cx="2017440" cy="656280"/>
            </p14:xfrm>
          </p:contentPart>
        </mc:Choice>
        <mc:Fallback xmlns="">
          <p:pic>
            <p:nvPicPr>
              <p:cNvPr id="11" name="墨迹 10">
                <a:extLst>
                  <a:ext uri="{FF2B5EF4-FFF2-40B4-BE49-F238E27FC236}">
                    <a16:creationId xmlns:a16="http://schemas.microsoft.com/office/drawing/2014/main" id="{5ECDB2B8-18A9-D743-B512-1CFF509EC99D}"/>
                  </a:ext>
                </a:extLst>
              </p:cNvPr>
              <p:cNvPicPr/>
              <p:nvPr/>
            </p:nvPicPr>
            <p:blipFill>
              <a:blip r:embed="rId5"/>
              <a:stretch>
                <a:fillRect/>
              </a:stretch>
            </p:blipFill>
            <p:spPr>
              <a:xfrm>
                <a:off x="1107420" y="3740340"/>
                <a:ext cx="2035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27690AA4-FADA-FC47-A2C6-4578EE12C4EA}"/>
                  </a:ext>
                </a:extLst>
              </p14:cNvPr>
              <p14:cNvContentPartPr/>
              <p14:nvPr/>
            </p14:nvContentPartPr>
            <p14:xfrm>
              <a:off x="1030740" y="4925820"/>
              <a:ext cx="1962720" cy="627120"/>
            </p14:xfrm>
          </p:contentPart>
        </mc:Choice>
        <mc:Fallback xmlns="">
          <p:pic>
            <p:nvPicPr>
              <p:cNvPr id="12" name="墨迹 11">
                <a:extLst>
                  <a:ext uri="{FF2B5EF4-FFF2-40B4-BE49-F238E27FC236}">
                    <a16:creationId xmlns:a16="http://schemas.microsoft.com/office/drawing/2014/main" id="{27690AA4-FADA-FC47-A2C6-4578EE12C4EA}"/>
                  </a:ext>
                </a:extLst>
              </p:cNvPr>
              <p:cNvPicPr/>
              <p:nvPr/>
            </p:nvPicPr>
            <p:blipFill>
              <a:blip r:embed="rId7"/>
              <a:stretch>
                <a:fillRect/>
              </a:stretch>
            </p:blipFill>
            <p:spPr>
              <a:xfrm>
                <a:off x="1021740" y="4916820"/>
                <a:ext cx="1980360" cy="644760"/>
              </a:xfrm>
              <a:prstGeom prst="rect">
                <a:avLst/>
              </a:prstGeom>
            </p:spPr>
          </p:pic>
        </mc:Fallback>
      </mc:AlternateContent>
    </p:spTree>
    <p:extLst>
      <p:ext uri="{BB962C8B-B14F-4D97-AF65-F5344CB8AC3E}">
        <p14:creationId xmlns:p14="http://schemas.microsoft.com/office/powerpoint/2010/main" val="183021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6278642"/>
          </a:xfrm>
          <a:prstGeom prst="rect">
            <a:avLst/>
          </a:prstGeom>
          <a:noFill/>
        </p:spPr>
        <p:txBody>
          <a:bodyPr wrap="square" rtlCol="0">
            <a:spAutoFit/>
          </a:bodyPr>
          <a:lstStyle/>
          <a:p>
            <a:r>
              <a:rPr lang="en-US" altLang="zh-CN" sz="2000" dirty="0">
                <a:latin typeface="MongolianBaiti"/>
              </a:rPr>
              <a:t>3</a:t>
            </a:r>
            <a:r>
              <a:rPr lang="en-US" altLang="zh-CN" sz="2000" dirty="0">
                <a:effectLst/>
                <a:latin typeface="MongolianBaiti"/>
              </a:rPr>
              <a:t>. Trial-wise Prediction of Confidence  </a:t>
            </a:r>
          </a:p>
          <a:p>
            <a:r>
              <a:rPr lang="en-US" altLang="zh-CN" sz="2000" dirty="0">
                <a:effectLst/>
                <a:latin typeface="MongolianBaiti"/>
              </a:rPr>
              <a:t>In each experiment, to </a:t>
            </a:r>
            <a:r>
              <a:rPr lang="en-US" altLang="zh-CN" sz="2000" dirty="0">
                <a:solidFill>
                  <a:srgbClr val="0070C0"/>
                </a:solidFill>
                <a:effectLst/>
                <a:latin typeface="MongolianBaiti"/>
              </a:rPr>
              <a:t>estimate the impact </a:t>
            </a:r>
            <a:r>
              <a:rPr lang="en-US" altLang="zh-CN" sz="2000" dirty="0">
                <a:effectLst/>
                <a:latin typeface="MongolianBaiti"/>
              </a:rPr>
              <a:t>of </a:t>
            </a:r>
            <a:r>
              <a:rPr lang="en-US" altLang="zh-CN" sz="2000" dirty="0">
                <a:solidFill>
                  <a:srgbClr val="C00000"/>
                </a:solidFill>
                <a:effectLst/>
                <a:latin typeface="MongolianBaiti"/>
              </a:rPr>
              <a:t>sensory precision on confidence</a:t>
            </a:r>
            <a:r>
              <a:rPr lang="en-US" altLang="zh-CN" sz="2000" dirty="0">
                <a:effectLst/>
                <a:latin typeface="MongolianBaiti"/>
              </a:rPr>
              <a:t> independently of perceptual difficulty, we fit </a:t>
            </a:r>
            <a:r>
              <a:rPr lang="en-US" altLang="zh-CN" sz="2000" dirty="0">
                <a:solidFill>
                  <a:srgbClr val="C00000"/>
                </a:solidFill>
                <a:effectLst/>
                <a:latin typeface="MongolianBaiti"/>
              </a:rPr>
              <a:t>regression models </a:t>
            </a:r>
            <a:r>
              <a:rPr lang="en-US" altLang="zh-CN" sz="2000" dirty="0">
                <a:effectLst/>
                <a:latin typeface="MongolianBaiti"/>
              </a:rPr>
              <a:t>predicting trial-wise fluctuations in confidence while controlling for </a:t>
            </a:r>
            <a:r>
              <a:rPr lang="en-US" altLang="zh-CN" sz="2000" dirty="0">
                <a:solidFill>
                  <a:srgbClr val="C00000"/>
                </a:solidFill>
                <a:effectLst/>
                <a:latin typeface="MongolianBaiti"/>
              </a:rPr>
              <a:t>stimulus intensity (mean)</a:t>
            </a:r>
            <a:r>
              <a:rPr lang="en-US" altLang="zh-CN" sz="2000" dirty="0">
                <a:effectLst/>
                <a:latin typeface="MongolianBaiti"/>
              </a:rPr>
              <a:t>,</a:t>
            </a:r>
            <a:r>
              <a:rPr lang="en-US" altLang="zh-CN" sz="2000" dirty="0">
                <a:solidFill>
                  <a:srgbClr val="C00000"/>
                </a:solidFill>
                <a:effectLst/>
                <a:latin typeface="MongolianBaiti"/>
              </a:rPr>
              <a:t>reaction time</a:t>
            </a:r>
            <a:r>
              <a:rPr lang="en-US" altLang="zh-CN" sz="2000" dirty="0">
                <a:effectLst/>
                <a:latin typeface="MongolianBaiti"/>
              </a:rPr>
              <a:t>,</a:t>
            </a:r>
            <a:r>
              <a:rPr lang="zh-CN" altLang="en-US" sz="2000" dirty="0">
                <a:effectLst/>
                <a:latin typeface="MongolianBaiti"/>
              </a:rPr>
              <a:t> </a:t>
            </a:r>
            <a:r>
              <a:rPr lang="en-US" altLang="zh-CN" sz="2000" dirty="0">
                <a:effectLst/>
                <a:latin typeface="MongolianBaiti"/>
              </a:rPr>
              <a:t>and </a:t>
            </a:r>
            <a:r>
              <a:rPr lang="en-US" altLang="zh-CN" sz="2000" dirty="0">
                <a:solidFill>
                  <a:srgbClr val="C00000"/>
                </a:solidFill>
                <a:effectLst/>
                <a:latin typeface="MongolianBaiti"/>
              </a:rPr>
              <a:t>decision accuracy</a:t>
            </a:r>
            <a:r>
              <a:rPr lang="en-US" altLang="zh-CN" sz="2000" dirty="0">
                <a:effectLst/>
                <a:latin typeface="MongolianBaiti"/>
              </a:rPr>
              <a:t>(all</a:t>
            </a:r>
            <a:r>
              <a:rPr lang="zh-CN" altLang="en-US" sz="2000" dirty="0">
                <a:effectLst/>
                <a:latin typeface="MongolianBaiti"/>
              </a:rPr>
              <a:t> </a:t>
            </a:r>
            <a:r>
              <a:rPr lang="en-US" altLang="zh-CN" sz="2000" dirty="0" err="1">
                <a:effectLst/>
                <a:latin typeface="MongolianBaiti"/>
              </a:rPr>
              <a:t>normalised</a:t>
            </a:r>
            <a:r>
              <a:rPr lang="en-US" altLang="zh-CN" sz="2000" dirty="0">
                <a:effectLst/>
                <a:latin typeface="MongolianBaiti"/>
              </a:rPr>
              <a:t>). </a:t>
            </a:r>
          </a:p>
          <a:p>
            <a:endParaRPr lang="en-US" altLang="zh-CN" sz="2000" dirty="0"/>
          </a:p>
          <a:p>
            <a:r>
              <a:rPr lang="en-US" altLang="zh-CN" dirty="0">
                <a:latin typeface="MinionPro"/>
              </a:rPr>
              <a:t>For</a:t>
            </a:r>
            <a:r>
              <a:rPr lang="zh-CN" altLang="en-US" dirty="0">
                <a:latin typeface="MinionPro"/>
              </a:rPr>
              <a:t> </a:t>
            </a:r>
            <a:r>
              <a:rPr lang="en-US" altLang="zh-CN" dirty="0">
                <a:latin typeface="MinionPro"/>
              </a:rPr>
              <a:t>each</a:t>
            </a:r>
            <a:r>
              <a:rPr lang="zh-CN" altLang="en-US" dirty="0">
                <a:latin typeface="MinionPro"/>
              </a:rPr>
              <a:t> </a:t>
            </a:r>
            <a:r>
              <a:rPr lang="en-US" altLang="zh-CN" dirty="0">
                <a:latin typeface="MinionPro"/>
              </a:rPr>
              <a:t>subject:</a:t>
            </a: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ED358B32-E6DA-1244-94A2-959E7E47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5" y="3213100"/>
            <a:ext cx="10147300" cy="736600"/>
          </a:xfrm>
          <a:prstGeom prst="rect">
            <a:avLst/>
          </a:prstGeom>
        </p:spPr>
      </p:pic>
    </p:spTree>
    <p:extLst>
      <p:ext uri="{BB962C8B-B14F-4D97-AF65-F5344CB8AC3E}">
        <p14:creationId xmlns:p14="http://schemas.microsoft.com/office/powerpoint/2010/main" val="150159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6" name="图片 5">
            <a:extLst>
              <a:ext uri="{FF2B5EF4-FFF2-40B4-BE49-F238E27FC236}">
                <a16:creationId xmlns:a16="http://schemas.microsoft.com/office/drawing/2014/main" id="{790AB580-B8E6-9A42-8443-F40617C8C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02" y="1435100"/>
            <a:ext cx="7298008" cy="4305300"/>
          </a:xfrm>
          <a:prstGeom prst="rect">
            <a:avLst/>
          </a:prstGeom>
        </p:spPr>
      </p:pic>
      <p:sp>
        <p:nvSpPr>
          <p:cNvPr id="8" name="文本框 7">
            <a:extLst>
              <a:ext uri="{FF2B5EF4-FFF2-40B4-BE49-F238E27FC236}">
                <a16:creationId xmlns:a16="http://schemas.microsoft.com/office/drawing/2014/main" id="{0C50084A-7136-AC49-9A7D-4A3598E2F68D}"/>
              </a:ext>
            </a:extLst>
          </p:cNvPr>
          <p:cNvSpPr txBox="1"/>
          <p:nvPr/>
        </p:nvSpPr>
        <p:spPr>
          <a:xfrm>
            <a:off x="8003116" y="1587500"/>
            <a:ext cx="3843882" cy="4247317"/>
          </a:xfrm>
          <a:prstGeom prst="rect">
            <a:avLst/>
          </a:prstGeom>
          <a:noFill/>
        </p:spPr>
        <p:txBody>
          <a:bodyPr wrap="square" rtlCol="0">
            <a:spAutoFit/>
          </a:bodyPr>
          <a:lstStyle/>
          <a:p>
            <a:r>
              <a:rPr lang="en-US" altLang="zh-CN" sz="1800" dirty="0">
                <a:effectLst/>
                <a:latin typeface="MongolianBaiti"/>
              </a:rPr>
              <a:t>sensory precision </a:t>
            </a:r>
          </a:p>
          <a:p>
            <a:r>
              <a:rPr lang="en-US" altLang="zh-CN" sz="1800" dirty="0">
                <a:effectLst/>
                <a:latin typeface="MongolianBaiti"/>
              </a:rPr>
              <a:t>t(24) = -3.66, average beta = -0.08, </a:t>
            </a:r>
          </a:p>
          <a:p>
            <a:r>
              <a:rPr lang="en-US" altLang="zh-CN" sz="1800" dirty="0">
                <a:effectLst/>
                <a:latin typeface="MongolianBaiti"/>
              </a:rPr>
              <a:t>p = 0.001</a:t>
            </a:r>
          </a:p>
          <a:p>
            <a:endParaRPr lang="en-US" altLang="zh-CN" dirty="0">
              <a:latin typeface="MongolianBaiti"/>
            </a:endParaRPr>
          </a:p>
          <a:p>
            <a:r>
              <a:rPr lang="en-US" altLang="zh-CN" sz="1800" dirty="0">
                <a:effectLst/>
                <a:latin typeface="MongolianBaiti"/>
              </a:rPr>
              <a:t>sensory mean</a:t>
            </a:r>
          </a:p>
          <a:p>
            <a:r>
              <a:rPr lang="en-US" altLang="zh-CN" sz="1800" dirty="0">
                <a:effectLst/>
                <a:latin typeface="MongolianBaiti"/>
              </a:rPr>
              <a:t> t = 7.89, p &lt; 0.001, </a:t>
            </a:r>
          </a:p>
          <a:p>
            <a:endParaRPr lang="en-US" altLang="zh-CN" sz="1800" dirty="0">
              <a:effectLst/>
              <a:latin typeface="MongolianBaiti"/>
            </a:endParaRPr>
          </a:p>
          <a:p>
            <a:r>
              <a:rPr lang="en-US" altLang="zh-CN" sz="1800" dirty="0">
                <a:effectLst/>
                <a:latin typeface="MongolianBaiti"/>
              </a:rPr>
              <a:t>interaction </a:t>
            </a:r>
          </a:p>
          <a:p>
            <a:r>
              <a:rPr lang="en-US" altLang="zh-CN" sz="1800" dirty="0">
                <a:effectLst/>
                <a:latin typeface="MongolianBaiti"/>
              </a:rPr>
              <a:t>(t = -3.11, p = 0.004), </a:t>
            </a:r>
          </a:p>
          <a:p>
            <a:endParaRPr lang="en-US" altLang="zh-CN" dirty="0">
              <a:latin typeface="MongolianBaiti"/>
            </a:endParaRPr>
          </a:p>
          <a:p>
            <a:r>
              <a:rPr lang="en-US" altLang="zh-CN" sz="1800" dirty="0">
                <a:effectLst/>
                <a:latin typeface="MongolianBaiti"/>
              </a:rPr>
              <a:t>accuracy </a:t>
            </a:r>
          </a:p>
          <a:p>
            <a:r>
              <a:rPr lang="en-US" altLang="zh-CN" sz="1800" dirty="0">
                <a:effectLst/>
                <a:latin typeface="MongolianBaiti"/>
              </a:rPr>
              <a:t>(t = -13.17, p &lt; 0.001), </a:t>
            </a:r>
          </a:p>
          <a:p>
            <a:endParaRPr lang="en-US" altLang="zh-CN" dirty="0">
              <a:latin typeface="MongolianBaiti"/>
            </a:endParaRPr>
          </a:p>
          <a:p>
            <a:r>
              <a:rPr lang="en-US" altLang="zh-CN" sz="1800" dirty="0">
                <a:effectLst/>
                <a:latin typeface="MongolianBaiti"/>
              </a:rPr>
              <a:t>RT (t = 13.35, p &lt; 0.001). </a:t>
            </a:r>
            <a:endParaRPr lang="en-US" altLang="zh-CN" dirty="0"/>
          </a:p>
          <a:p>
            <a:endParaRPr kumimoji="1" lang="zh-CN" altLang="en-US" dirty="0"/>
          </a:p>
        </p:txBody>
      </p:sp>
    </p:spTree>
    <p:extLst>
      <p:ext uri="{BB962C8B-B14F-4D97-AF65-F5344CB8AC3E}">
        <p14:creationId xmlns:p14="http://schemas.microsoft.com/office/powerpoint/2010/main" val="996622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Experiment1——</a:t>
            </a:r>
            <a:r>
              <a:rPr lang="zh-CN" altLang="en-US" sz="2800" b="1" cap="none" dirty="0">
                <a:solidFill>
                  <a:schemeClr val="tx2">
                    <a:lumMod val="60000"/>
                    <a:lumOff val="40000"/>
                  </a:schemeClr>
                </a:solidFill>
                <a:latin typeface="+mn-lt"/>
              </a:rPr>
              <a:t>有啥问题？  </a:t>
            </a:r>
          </a:p>
        </p:txBody>
      </p:sp>
    </p:spTree>
    <p:extLst>
      <p:ext uri="{BB962C8B-B14F-4D97-AF65-F5344CB8AC3E}">
        <p14:creationId xmlns:p14="http://schemas.microsoft.com/office/powerpoint/2010/main" val="132441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387185"/>
          </a:xfrm>
          <a:prstGeom prst="rect">
            <a:avLst/>
          </a:prstGeom>
          <a:noFill/>
        </p:spPr>
        <p:txBody>
          <a:bodyPr wrap="square" rtlCol="0">
            <a:spAutoFit/>
          </a:bodyPr>
          <a:lstStyle/>
          <a:p>
            <a:r>
              <a:rPr lang="en-US" altLang="zh-CN" sz="2000" dirty="0">
                <a:effectLst/>
                <a:latin typeface="MongolianBaiti"/>
              </a:rPr>
              <a:t>This resulted in a fully orthogonal 2 by 2 factorial design with conditions: </a:t>
            </a:r>
          </a:p>
          <a:p>
            <a:endParaRPr lang="en-US" altLang="zh-CN" sz="2000" dirty="0">
              <a:effectLst/>
              <a:latin typeface="MongolianBaiti"/>
            </a:endParaRPr>
          </a:p>
          <a:p>
            <a:r>
              <a:rPr lang="en-US" altLang="zh-CN" sz="2000" dirty="0">
                <a:effectLst/>
                <a:latin typeface="MongolianBaiti"/>
              </a:rPr>
              <a:t>low mean low precision</a:t>
            </a:r>
          </a:p>
          <a:p>
            <a:r>
              <a:rPr lang="en-US" altLang="zh-CN" sz="2000" dirty="0">
                <a:effectLst/>
                <a:latin typeface="MongolianBaiti"/>
              </a:rPr>
              <a:t> (LMLP, signal </a:t>
            </a:r>
            <a:r>
              <a:rPr lang="el-GR" altLang="zh-CN" sz="2000" dirty="0">
                <a:effectLst/>
                <a:latin typeface="MongolianBaiti"/>
              </a:rPr>
              <a:t>μ = 3.54°, </a:t>
            </a:r>
            <a:r>
              <a:rPr lang="en-US" altLang="zh-CN" sz="2000" dirty="0">
                <a:effectLst/>
                <a:latin typeface="MongolianBaiti"/>
              </a:rPr>
              <a:t>SD = 0.82°,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solidFill>
                  <a:srgbClr val="C00000"/>
                </a:solidFill>
                <a:effectLst/>
                <a:latin typeface="MongolianBaiti"/>
              </a:rPr>
              <a:t>high mean low precision </a:t>
            </a:r>
          </a:p>
          <a:p>
            <a:r>
              <a:rPr lang="en-US" altLang="zh-CN" sz="2000" dirty="0">
                <a:effectLst/>
                <a:latin typeface="MongolianBaiti"/>
              </a:rPr>
              <a:t>(HMLP,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solidFill>
                  <a:srgbClr val="C00000"/>
                </a:solidFill>
                <a:effectLst/>
                <a:latin typeface="MongolianBaiti"/>
              </a:rPr>
              <a:t>low mean high precision </a:t>
            </a:r>
          </a:p>
          <a:p>
            <a:r>
              <a:rPr lang="en-US" altLang="zh-CN" sz="2000" dirty="0">
                <a:effectLst/>
                <a:latin typeface="MongolianBaiti"/>
              </a:rPr>
              <a:t>(LMHP, signal </a:t>
            </a:r>
            <a:r>
              <a:rPr lang="el-GR" altLang="zh-CN" sz="2000" dirty="0">
                <a:effectLst/>
                <a:latin typeface="MongolianBaiti"/>
              </a:rPr>
              <a:t>μ = 3.57°, </a:t>
            </a:r>
            <a:r>
              <a:rPr lang="en-US" altLang="zh-CN" sz="2000" dirty="0">
                <a:effectLst/>
                <a:latin typeface="MongolianBaiti"/>
              </a:rPr>
              <a:t>SD = 0.86°, signal precision </a:t>
            </a:r>
            <a:r>
              <a:rPr lang="el-GR" altLang="zh-CN" sz="2000" dirty="0">
                <a:effectLst/>
                <a:latin typeface="Cambria" panose="02040503050406030204" pitchFamily="18" charset="0"/>
              </a:rPr>
              <a:t>σ </a:t>
            </a:r>
            <a:r>
              <a:rPr lang="el-GR" altLang="zh-CN" sz="2000" dirty="0">
                <a:effectLst/>
                <a:latin typeface="MongolianBaiti"/>
              </a:rPr>
              <a:t>= 15°), </a:t>
            </a:r>
            <a:endParaRPr lang="en-US" altLang="zh-CN" sz="2000" dirty="0">
              <a:effectLst/>
              <a:latin typeface="MongolianBaiti"/>
            </a:endParaRPr>
          </a:p>
          <a:p>
            <a:r>
              <a:rPr lang="en-US" altLang="zh-CN" sz="2000" dirty="0">
                <a:effectLst/>
                <a:latin typeface="MongolianBaiti"/>
              </a:rPr>
              <a:t>high mean high precision</a:t>
            </a:r>
          </a:p>
          <a:p>
            <a:r>
              <a:rPr lang="en-US" altLang="zh-CN" sz="2000" dirty="0">
                <a:effectLst/>
                <a:latin typeface="MongolianBaiti"/>
              </a:rPr>
              <a:t> (HMHP,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15°).</a:t>
            </a:r>
            <a:endParaRPr lang="en-US" altLang="zh-CN" sz="2000" dirty="0">
              <a:effectLst/>
              <a:latin typeface="MongolianBaiti"/>
            </a:endParaRPr>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10" name="图片 9">
            <a:extLst>
              <a:ext uri="{FF2B5EF4-FFF2-40B4-BE49-F238E27FC236}">
                <a16:creationId xmlns:a16="http://schemas.microsoft.com/office/drawing/2014/main" id="{F1F494CF-A79E-6A4F-86C0-38AD4248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189" y="1649568"/>
            <a:ext cx="3376393" cy="4179741"/>
          </a:xfrm>
          <a:prstGeom prst="rect">
            <a:avLst/>
          </a:prstGeom>
        </p:spPr>
      </p:pic>
      <p:grpSp>
        <p:nvGrpSpPr>
          <p:cNvPr id="16" name="组合 15">
            <a:extLst>
              <a:ext uri="{FF2B5EF4-FFF2-40B4-BE49-F238E27FC236}">
                <a16:creationId xmlns:a16="http://schemas.microsoft.com/office/drawing/2014/main" id="{2B1E2498-B1F7-4145-A315-B91651F2722A}"/>
              </a:ext>
            </a:extLst>
          </p:cNvPr>
          <p:cNvGrpSpPr/>
          <p:nvPr/>
        </p:nvGrpSpPr>
        <p:grpSpPr>
          <a:xfrm>
            <a:off x="332700" y="2703180"/>
            <a:ext cx="866160" cy="2197800"/>
            <a:chOff x="332700" y="2703180"/>
            <a:chExt cx="866160" cy="219780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69FE1B1-1FA6-5540-8BEE-8A0D03C2BC50}"/>
                    </a:ext>
                  </a:extLst>
                </p14:cNvPr>
                <p14:cNvContentPartPr/>
                <p14:nvPr/>
              </p14:nvContentPartPr>
              <p14:xfrm>
                <a:off x="332700" y="2703180"/>
                <a:ext cx="765000" cy="2018880"/>
              </p14:xfrm>
            </p:contentPart>
          </mc:Choice>
          <mc:Fallback xmlns="">
            <p:pic>
              <p:nvPicPr>
                <p:cNvPr id="3" name="墨迹 2">
                  <a:extLst>
                    <a:ext uri="{FF2B5EF4-FFF2-40B4-BE49-F238E27FC236}">
                      <a16:creationId xmlns:a16="http://schemas.microsoft.com/office/drawing/2014/main" id="{669FE1B1-1FA6-5540-8BEE-8A0D03C2BC50}"/>
                    </a:ext>
                  </a:extLst>
                </p:cNvPr>
                <p:cNvPicPr/>
                <p:nvPr/>
              </p:nvPicPr>
              <p:blipFill>
                <a:blip r:embed="rId5"/>
                <a:stretch>
                  <a:fillRect/>
                </a:stretch>
              </p:blipFill>
              <p:spPr>
                <a:xfrm>
                  <a:off x="323700" y="2694540"/>
                  <a:ext cx="782640" cy="203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E0B7AC16-5AE1-4642-ACCE-932B130C5331}"/>
                    </a:ext>
                  </a:extLst>
                </p14:cNvPr>
                <p14:cNvContentPartPr/>
                <p14:nvPr/>
              </p14:nvContentPartPr>
              <p14:xfrm>
                <a:off x="941820" y="3286380"/>
                <a:ext cx="257040" cy="1438920"/>
              </p14:xfrm>
            </p:contentPart>
          </mc:Choice>
          <mc:Fallback xmlns="">
            <p:pic>
              <p:nvPicPr>
                <p:cNvPr id="7" name="墨迹 6">
                  <a:extLst>
                    <a:ext uri="{FF2B5EF4-FFF2-40B4-BE49-F238E27FC236}">
                      <a16:creationId xmlns:a16="http://schemas.microsoft.com/office/drawing/2014/main" id="{E0B7AC16-5AE1-4642-ACCE-932B130C5331}"/>
                    </a:ext>
                  </a:extLst>
                </p:cNvPr>
                <p:cNvPicPr/>
                <p:nvPr/>
              </p:nvPicPr>
              <p:blipFill>
                <a:blip r:embed="rId7"/>
                <a:stretch>
                  <a:fillRect/>
                </a:stretch>
              </p:blipFill>
              <p:spPr>
                <a:xfrm>
                  <a:off x="933180" y="3277380"/>
                  <a:ext cx="274680" cy="145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CC75BC06-BC27-CD46-A686-3AAA35DA1908}"/>
                    </a:ext>
                  </a:extLst>
                </p14:cNvPr>
                <p14:cNvContentPartPr/>
                <p14:nvPr/>
              </p14:nvContentPartPr>
              <p14:xfrm>
                <a:off x="861540" y="4718100"/>
                <a:ext cx="121320" cy="20520"/>
              </p14:xfrm>
            </p:contentPart>
          </mc:Choice>
          <mc:Fallback xmlns="">
            <p:pic>
              <p:nvPicPr>
                <p:cNvPr id="13" name="墨迹 12">
                  <a:extLst>
                    <a:ext uri="{FF2B5EF4-FFF2-40B4-BE49-F238E27FC236}">
                      <a16:creationId xmlns:a16="http://schemas.microsoft.com/office/drawing/2014/main" id="{CC75BC06-BC27-CD46-A686-3AAA35DA1908}"/>
                    </a:ext>
                  </a:extLst>
                </p:cNvPr>
                <p:cNvPicPr/>
                <p:nvPr/>
              </p:nvPicPr>
              <p:blipFill>
                <a:blip r:embed="rId9"/>
                <a:stretch>
                  <a:fillRect/>
                </a:stretch>
              </p:blipFill>
              <p:spPr>
                <a:xfrm>
                  <a:off x="852900" y="4709460"/>
                  <a:ext cx="138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80119141-E5BF-2247-B361-41E1905FBD4A}"/>
                    </a:ext>
                  </a:extLst>
                </p14:cNvPr>
                <p14:cNvContentPartPr/>
                <p14:nvPr/>
              </p14:nvContentPartPr>
              <p14:xfrm>
                <a:off x="630060" y="4427220"/>
                <a:ext cx="502200" cy="473760"/>
              </p14:xfrm>
            </p:contentPart>
          </mc:Choice>
          <mc:Fallback xmlns="">
            <p:pic>
              <p:nvPicPr>
                <p:cNvPr id="15" name="墨迹 14">
                  <a:extLst>
                    <a:ext uri="{FF2B5EF4-FFF2-40B4-BE49-F238E27FC236}">
                      <a16:creationId xmlns:a16="http://schemas.microsoft.com/office/drawing/2014/main" id="{80119141-E5BF-2247-B361-41E1905FBD4A}"/>
                    </a:ext>
                  </a:extLst>
                </p:cNvPr>
                <p:cNvPicPr/>
                <p:nvPr/>
              </p:nvPicPr>
              <p:blipFill>
                <a:blip r:embed="rId11"/>
                <a:stretch>
                  <a:fillRect/>
                </a:stretch>
              </p:blipFill>
              <p:spPr>
                <a:xfrm>
                  <a:off x="621420" y="4418220"/>
                  <a:ext cx="519840" cy="491400"/>
                </a:xfrm>
                <a:prstGeom prst="rect">
                  <a:avLst/>
                </a:prstGeom>
              </p:spPr>
            </p:pic>
          </mc:Fallback>
        </mc:AlternateContent>
      </p:grpSp>
      <p:sp>
        <p:nvSpPr>
          <p:cNvPr id="17" name="文本框 16">
            <a:extLst>
              <a:ext uri="{FF2B5EF4-FFF2-40B4-BE49-F238E27FC236}">
                <a16:creationId xmlns:a16="http://schemas.microsoft.com/office/drawing/2014/main" id="{15F62484-9DEC-C747-B9B8-0D276253B465}"/>
              </a:ext>
            </a:extLst>
          </p:cNvPr>
          <p:cNvSpPr txBox="1"/>
          <p:nvPr/>
        </p:nvSpPr>
        <p:spPr>
          <a:xfrm>
            <a:off x="1347525" y="4900980"/>
            <a:ext cx="3365500" cy="369332"/>
          </a:xfrm>
          <a:prstGeom prst="rect">
            <a:avLst/>
          </a:prstGeom>
          <a:noFill/>
        </p:spPr>
        <p:txBody>
          <a:bodyPr wrap="square" rtlCol="0">
            <a:spAutoFit/>
          </a:bodyPr>
          <a:lstStyle/>
          <a:p>
            <a:r>
              <a:rPr kumimoji="1" lang="zh-CN" altLang="en-US" dirty="0">
                <a:solidFill>
                  <a:srgbClr val="C00000"/>
                </a:solidFill>
              </a:rPr>
              <a:t>这俩没控制好难度！</a:t>
            </a:r>
          </a:p>
        </p:txBody>
      </p:sp>
    </p:spTree>
    <p:extLst>
      <p:ext uri="{BB962C8B-B14F-4D97-AF65-F5344CB8AC3E}">
        <p14:creationId xmlns:p14="http://schemas.microsoft.com/office/powerpoint/2010/main" val="375501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Experiment2——</a:t>
            </a:r>
            <a:r>
              <a:rPr lang="zh-CN" altLang="en-US" sz="2800" b="1" cap="none" dirty="0">
                <a:solidFill>
                  <a:schemeClr val="tx2">
                    <a:lumMod val="60000"/>
                    <a:lumOff val="40000"/>
                  </a:schemeClr>
                </a:solidFill>
                <a:latin typeface="+mn-lt"/>
              </a:rPr>
              <a:t>控制好难度，探索是否有</a:t>
            </a:r>
            <a:r>
              <a:rPr lang="en-US" altLang="zh-CN" sz="2800" b="1" cap="none" dirty="0">
                <a:solidFill>
                  <a:schemeClr val="tx2">
                    <a:lumMod val="60000"/>
                    <a:lumOff val="40000"/>
                  </a:schemeClr>
                </a:solidFill>
                <a:latin typeface="+mn-lt"/>
              </a:rPr>
              <a:t>PRCB</a:t>
            </a:r>
            <a:endParaRPr lang="zh-CN" altLang="en-US" sz="2800" b="1" cap="none" dirty="0">
              <a:solidFill>
                <a:schemeClr val="tx2">
                  <a:lumMod val="60000"/>
                  <a:lumOff val="40000"/>
                </a:schemeClr>
              </a:solidFill>
              <a:latin typeface="+mn-lt"/>
            </a:endParaRPr>
          </a:p>
        </p:txBody>
      </p:sp>
    </p:spTree>
    <p:extLst>
      <p:ext uri="{BB962C8B-B14F-4D97-AF65-F5344CB8AC3E}">
        <p14:creationId xmlns:p14="http://schemas.microsoft.com/office/powerpoint/2010/main" val="185611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Exp2:Methods</a:t>
            </a:r>
            <a:endParaRPr lang="zh-CN" altLang="en-US" sz="2800" b="1" cap="none" dirty="0">
              <a:solidFill>
                <a:schemeClr val="tx2">
                  <a:lumMod val="60000"/>
                  <a:lumOff val="40000"/>
                </a:schemeClr>
              </a:solidFill>
              <a:latin typeface="+mn-lt"/>
            </a:endParaRPr>
          </a:p>
        </p:txBody>
      </p:sp>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5355312"/>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24</a:t>
            </a:r>
            <a:r>
              <a:rPr lang="zh-CN" altLang="en-US" dirty="0">
                <a:latin typeface="MongolianBaiti"/>
              </a:rPr>
              <a:t> </a:t>
            </a:r>
            <a:r>
              <a:rPr lang="en-US" altLang="zh-CN" dirty="0">
                <a:latin typeface="MongolianBaiti"/>
              </a:rPr>
              <a:t>(12</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=26y,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18-39)</a:t>
            </a:r>
          </a:p>
          <a:p>
            <a:r>
              <a:rPr lang="en-US" altLang="zh-CN" dirty="0">
                <a:latin typeface="MongolianBaiti"/>
              </a:rPr>
              <a:t>(20</a:t>
            </a:r>
            <a:r>
              <a:rPr lang="zh-CN" altLang="en-US" dirty="0">
                <a:latin typeface="MongolianBaiti"/>
              </a:rPr>
              <a:t> </a:t>
            </a:r>
            <a:r>
              <a:rPr lang="en-US" altLang="zh-CN" dirty="0">
                <a:latin typeface="MongolianBaiti"/>
              </a:rPr>
              <a:t>in</a:t>
            </a:r>
            <a:r>
              <a:rPr lang="zh-CN" altLang="en-US" dirty="0">
                <a:latin typeface="MongolianBaiti"/>
              </a:rPr>
              <a:t> </a:t>
            </a:r>
            <a:r>
              <a:rPr lang="en-US" altLang="zh-CN" dirty="0">
                <a:latin typeface="MongolianBaiti"/>
              </a:rPr>
              <a:t>analysis)</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conditions:</a:t>
            </a:r>
          </a:p>
          <a:p>
            <a:r>
              <a:rPr lang="en-US" altLang="zh-CN" sz="1800" dirty="0">
                <a:effectLst/>
                <a:latin typeface="MongolianBaiti"/>
              </a:rPr>
              <a:t>Precision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sz="1800" dirty="0">
                <a:effectLst/>
                <a:latin typeface="MongolianBaiti"/>
              </a:rPr>
              <a:t>low precision, high mean </a:t>
            </a:r>
            <a:endParaRPr lang="en-US" altLang="zh-CN" dirty="0"/>
          </a:p>
          <a:p>
            <a:r>
              <a:rPr lang="en-US" altLang="zh-CN" dirty="0">
                <a:latin typeface="MongolianBaiti"/>
              </a:rPr>
              <a:t>(</a:t>
            </a:r>
            <a:r>
              <a:rPr lang="el-GR" altLang="zh-CN" sz="1800" dirty="0">
                <a:effectLst/>
                <a:latin typeface="MongolianBaiti"/>
              </a:rPr>
              <a:t>μ = 15°, </a:t>
            </a:r>
            <a:r>
              <a:rPr lang="el-GR" altLang="zh-CN" sz="1800" dirty="0">
                <a:effectLst/>
                <a:latin typeface="Cambria" panose="02040503050406030204" pitchFamily="18" charset="0"/>
              </a:rPr>
              <a:t>σ </a:t>
            </a:r>
            <a:r>
              <a:rPr lang="el-GR" altLang="zh-CN" sz="1800" dirty="0">
                <a:effectLst/>
                <a:latin typeface="MongolianBaiti"/>
              </a:rPr>
              <a:t>= 48.12°</a:t>
            </a:r>
            <a:r>
              <a:rPr lang="en-US" altLang="zh-CN" dirty="0">
                <a:latin typeface="MongolianBaiti"/>
              </a:rPr>
              <a:t>)</a:t>
            </a:r>
          </a:p>
          <a:p>
            <a:endParaRPr lang="en-US" altLang="zh-CN" dirty="0">
              <a:latin typeface="MongolianBaiti"/>
            </a:endParaRPr>
          </a:p>
          <a:p>
            <a:r>
              <a:rPr lang="en-US" altLang="zh-CN" sz="1800" dirty="0">
                <a:effectLst/>
                <a:latin typeface="MongolianBaiti"/>
              </a:rPr>
              <a:t>Mean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dirty="0">
                <a:latin typeface="MongolianBaiti"/>
              </a:rPr>
              <a:t>high</a:t>
            </a:r>
            <a:r>
              <a:rPr lang="en-US" altLang="zh-CN" sz="1800" dirty="0">
                <a:effectLst/>
                <a:latin typeface="MongolianBaiti"/>
              </a:rPr>
              <a:t> precision, low mean </a:t>
            </a:r>
            <a:endParaRPr lang="en-US" altLang="zh-CN" dirty="0"/>
          </a:p>
          <a:p>
            <a:r>
              <a:rPr lang="en-US" altLang="zh-CN" dirty="0">
                <a:latin typeface="MongolianBaiti"/>
              </a:rPr>
              <a:t>(</a:t>
            </a:r>
            <a:r>
              <a:rPr lang="el-GR" altLang="zh-CN" sz="1800" dirty="0">
                <a:effectLst/>
                <a:latin typeface="MongolianBaiti"/>
              </a:rPr>
              <a:t>μ = </a:t>
            </a:r>
            <a:r>
              <a:rPr lang="en-US" altLang="zh-CN" dirty="0">
                <a:latin typeface="MongolianBaiti"/>
              </a:rPr>
              <a:t>6.48°</a:t>
            </a:r>
            <a:r>
              <a:rPr lang="el-GR" altLang="zh-CN" sz="1800" dirty="0">
                <a:effectLst/>
                <a:latin typeface="MongolianBaiti"/>
              </a:rPr>
              <a:t>, </a:t>
            </a:r>
            <a:r>
              <a:rPr lang="el-GR" altLang="zh-CN" sz="1800" dirty="0">
                <a:effectLst/>
                <a:latin typeface="Cambria" panose="02040503050406030204" pitchFamily="18" charset="0"/>
              </a:rPr>
              <a:t>σ </a:t>
            </a:r>
            <a:r>
              <a:rPr lang="el-GR" altLang="zh-CN" sz="1800" dirty="0">
                <a:effectLst/>
                <a:latin typeface="MongolianBaiti"/>
              </a:rPr>
              <a:t>= </a:t>
            </a:r>
            <a:r>
              <a:rPr lang="en-US" altLang="zh-CN" sz="1800" dirty="0">
                <a:effectLst/>
                <a:latin typeface="MongolianBaiti"/>
              </a:rPr>
              <a:t>30</a:t>
            </a:r>
            <a:r>
              <a:rPr lang="el-GR" altLang="zh-CN" sz="1800" dirty="0">
                <a:effectLst/>
                <a:latin typeface="MongolianBaiti"/>
              </a:rPr>
              <a:t>°</a:t>
            </a:r>
            <a:r>
              <a:rPr lang="en-US" altLang="zh-CN" dirty="0">
                <a:latin typeface="MongolianBaiti"/>
              </a:rPr>
              <a:t>)</a:t>
            </a:r>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dirty="0">
                <a:latin typeface="MongolianBaiti"/>
              </a:rPr>
              <a:t>10</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40</a:t>
            </a:r>
            <a:r>
              <a:rPr lang="zh-CN" altLang="en-US" dirty="0">
                <a:latin typeface="MongolianBaiti"/>
              </a:rPr>
              <a:t> </a:t>
            </a:r>
            <a:r>
              <a:rPr lang="en-US" altLang="zh-CN" dirty="0">
                <a:latin typeface="MongolianBaiti"/>
              </a:rPr>
              <a:t>trials</a:t>
            </a:r>
          </a:p>
          <a:p>
            <a:r>
              <a:rPr lang="en-US" altLang="zh-CN" dirty="0">
                <a:latin typeface="MongolianBaiti"/>
              </a:rPr>
              <a:t>No</a:t>
            </a:r>
            <a:r>
              <a:rPr lang="zh-CN" altLang="en-US" dirty="0">
                <a:latin typeface="MongolianBaiti"/>
              </a:rPr>
              <a:t> </a:t>
            </a:r>
            <a:r>
              <a:rPr lang="en-US" altLang="zh-CN" dirty="0">
                <a:latin typeface="MongolianBaiti"/>
              </a:rPr>
              <a:t>main</a:t>
            </a:r>
            <a:r>
              <a:rPr lang="zh-CN" altLang="en-US" dirty="0">
                <a:latin typeface="MongolianBaiti"/>
              </a:rPr>
              <a:t> </a:t>
            </a:r>
            <a:r>
              <a:rPr lang="en-US" altLang="zh-CN" dirty="0">
                <a:latin typeface="MongolianBaiti"/>
              </a:rPr>
              <a:t>effect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interaction</a:t>
            </a:r>
            <a:r>
              <a:rPr lang="zh-CN" altLang="en-US" dirty="0">
                <a:latin typeface="MongolianBaiti"/>
              </a:rPr>
              <a:t> </a:t>
            </a:r>
            <a:r>
              <a:rPr lang="en-US" altLang="zh-CN" dirty="0">
                <a:latin typeface="MongolianBaiti"/>
              </a:rPr>
              <a:t>of</a:t>
            </a:r>
            <a:r>
              <a:rPr lang="zh-CN" altLang="en-US" dirty="0">
                <a:latin typeface="MongolianBaiti"/>
              </a:rPr>
              <a:t> </a:t>
            </a:r>
            <a:r>
              <a:rPr lang="en-US" altLang="zh-CN" dirty="0">
                <a:latin typeface="MongolianBaiti"/>
              </a:rPr>
              <a:t>Blocks</a:t>
            </a:r>
          </a:p>
        </p:txBody>
      </p:sp>
      <p:pic>
        <p:nvPicPr>
          <p:cNvPr id="6" name="图片 5">
            <a:extLst>
              <a:ext uri="{FF2B5EF4-FFF2-40B4-BE49-F238E27FC236}">
                <a16:creationId xmlns:a16="http://schemas.microsoft.com/office/drawing/2014/main" id="{8B36929E-8EFD-C24C-9B38-247E36280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8" y="1580165"/>
            <a:ext cx="8562830" cy="4191000"/>
          </a:xfrm>
          <a:prstGeom prst="rect">
            <a:avLst/>
          </a:prstGeom>
        </p:spPr>
      </p:pic>
      <p:pic>
        <p:nvPicPr>
          <p:cNvPr id="10" name="图片 9">
            <a:extLst>
              <a:ext uri="{FF2B5EF4-FFF2-40B4-BE49-F238E27FC236}">
                <a16:creationId xmlns:a16="http://schemas.microsoft.com/office/drawing/2014/main" id="{B2095BFF-1294-BC40-BCEF-E591975C5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338" y="1407170"/>
            <a:ext cx="3797300" cy="4660900"/>
          </a:xfrm>
          <a:prstGeom prst="rect">
            <a:avLst/>
          </a:prstGeom>
        </p:spPr>
      </p:pic>
    </p:spTree>
    <p:extLst>
      <p:ext uri="{BB962C8B-B14F-4D97-AF65-F5344CB8AC3E}">
        <p14:creationId xmlns:p14="http://schemas.microsoft.com/office/powerpoint/2010/main" val="282114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3995" y="1270981"/>
            <a:ext cx="10772896" cy="6647974"/>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a:t>
            </a:r>
          </a:p>
          <a:p>
            <a:r>
              <a:rPr lang="en-US" altLang="zh-CN" sz="2000" dirty="0">
                <a:effectLst/>
                <a:latin typeface="MongolianBaiti"/>
              </a:rPr>
              <a:t>2. Paired- sample t-tests </a:t>
            </a:r>
            <a:endParaRPr lang="en-US" altLang="zh-CN" sz="2000" dirty="0">
              <a:latin typeface="MongolianBaiti"/>
            </a:endParaRPr>
          </a:p>
          <a:p>
            <a:r>
              <a:rPr lang="en-US" altLang="zh-CN" sz="2000" dirty="0">
                <a:solidFill>
                  <a:srgbClr val="C00000"/>
                </a:solidFill>
                <a:effectLst/>
                <a:latin typeface="MongolianBaiti"/>
              </a:rPr>
              <a:t>Mean confidence</a:t>
            </a:r>
            <a:r>
              <a:rPr lang="en-US" altLang="zh-CN" sz="2000" dirty="0">
                <a:effectLst/>
                <a:latin typeface="MongolianBaiti"/>
              </a:rPr>
              <a:t>, </a:t>
            </a:r>
            <a:r>
              <a:rPr lang="en-US" altLang="zh-CN" sz="2000" dirty="0">
                <a:solidFill>
                  <a:srgbClr val="C00000"/>
                </a:solidFill>
                <a:effectLst/>
                <a:latin typeface="MongolianBaiti"/>
              </a:rPr>
              <a:t>M-ratio</a:t>
            </a:r>
            <a:r>
              <a:rPr lang="en-US" altLang="zh-CN" sz="2000" dirty="0">
                <a:effectLst/>
                <a:latin typeface="MongolianBaiti"/>
              </a:rPr>
              <a:t>, </a:t>
            </a:r>
            <a:r>
              <a:rPr lang="en-US" altLang="zh-CN" sz="2000" dirty="0">
                <a:solidFill>
                  <a:srgbClr val="C00000"/>
                </a:solidFill>
                <a:effectLst/>
                <a:latin typeface="MongolianBaiti"/>
              </a:rPr>
              <a:t>RT</a:t>
            </a:r>
            <a:r>
              <a:rPr lang="en-US" altLang="zh-CN" sz="2000" dirty="0">
                <a:effectLst/>
                <a:latin typeface="MongolianBaiti"/>
              </a:rPr>
              <a:t>, </a:t>
            </a:r>
            <a:r>
              <a:rPr lang="en-US" altLang="zh-CN" sz="2000" dirty="0">
                <a:solidFill>
                  <a:srgbClr val="C00000"/>
                </a:solidFill>
                <a:effectLst/>
                <a:latin typeface="MongolianBaiti"/>
              </a:rPr>
              <a:t>d’</a:t>
            </a:r>
            <a:r>
              <a:rPr lang="en-US" altLang="zh-CN" sz="2000" dirty="0">
                <a:effectLst/>
                <a:latin typeface="MongolianBaiti"/>
              </a:rPr>
              <a:t>, and </a:t>
            </a:r>
            <a:r>
              <a:rPr lang="en-US" altLang="zh-CN" sz="2000" dirty="0">
                <a:solidFill>
                  <a:srgbClr val="C00000"/>
                </a:solidFill>
                <a:effectLst/>
                <a:latin typeface="MongolianBaiti"/>
              </a:rPr>
              <a:t>perceptual thresholds (average</a:t>
            </a:r>
            <a:r>
              <a:rPr lang="zh-CN" altLang="en-US" sz="2000" dirty="0">
                <a:solidFill>
                  <a:srgbClr val="C00000"/>
                </a:solidFill>
                <a:effectLst/>
                <a:latin typeface="MongolianBaiti"/>
              </a:rPr>
              <a:t> </a:t>
            </a:r>
            <a:r>
              <a:rPr lang="en-US" altLang="zh-CN" sz="2000" dirty="0">
                <a:solidFill>
                  <a:srgbClr val="C00000"/>
                </a:solidFill>
                <a:effectLst/>
                <a:latin typeface="MongolianBaiti"/>
              </a:rPr>
              <a:t>m</a:t>
            </a:r>
            <a:r>
              <a:rPr lang="en-US" altLang="zh-CN" sz="2000" dirty="0">
                <a:solidFill>
                  <a:srgbClr val="C00000"/>
                </a:solidFill>
                <a:latin typeface="MongolianBaiti"/>
              </a:rPr>
              <a:t>ean</a:t>
            </a:r>
            <a:r>
              <a:rPr lang="zh-CN" altLang="en-US" sz="2000" dirty="0">
                <a:solidFill>
                  <a:srgbClr val="C00000"/>
                </a:solidFill>
                <a:latin typeface="MongolianBaiti"/>
              </a:rPr>
              <a:t> </a:t>
            </a:r>
            <a:r>
              <a:rPr lang="en-US" altLang="zh-CN" sz="2000" dirty="0">
                <a:solidFill>
                  <a:srgbClr val="C00000"/>
                </a:solidFill>
                <a:latin typeface="MongolianBaiti"/>
              </a:rPr>
              <a:t>or</a:t>
            </a:r>
            <a:r>
              <a:rPr lang="zh-CN" altLang="en-US" sz="2000" dirty="0">
                <a:solidFill>
                  <a:srgbClr val="C00000"/>
                </a:solidFill>
                <a:latin typeface="MongolianBaiti"/>
              </a:rPr>
              <a:t> </a:t>
            </a:r>
            <a:r>
              <a:rPr lang="en-US" altLang="zh-CN" sz="2000" dirty="0">
                <a:solidFill>
                  <a:srgbClr val="C00000"/>
                </a:solidFill>
                <a:latin typeface="MongolianBaiti"/>
              </a:rPr>
              <a:t>precision</a:t>
            </a:r>
            <a:r>
              <a:rPr lang="en-US" altLang="zh-CN" sz="2000" dirty="0">
                <a:solidFill>
                  <a:srgbClr val="C00000"/>
                </a:solidFill>
                <a:effectLst/>
                <a:latin typeface="MongolianBaiti"/>
              </a:rPr>
              <a:t>) </a:t>
            </a:r>
            <a:r>
              <a:rPr lang="en-US" altLang="zh-CN" sz="2000" dirty="0">
                <a:effectLst/>
                <a:latin typeface="MongolianBaiti"/>
              </a:rPr>
              <a:t>were entered into </a:t>
            </a:r>
            <a:r>
              <a:rPr lang="en-US" altLang="zh-CN" sz="2000" dirty="0">
                <a:latin typeface="MongolianBaiti"/>
              </a:rPr>
              <a:t>p</a:t>
            </a:r>
            <a:r>
              <a:rPr lang="en-US" altLang="zh-CN" sz="2000" dirty="0">
                <a:effectLst/>
                <a:latin typeface="MongolianBaiti"/>
              </a:rPr>
              <a:t>aired- sample t-tests.</a:t>
            </a:r>
            <a:endParaRPr lang="en-US" altLang="zh-CN" sz="20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121F9666-F77E-F240-956D-0F3101EFD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5" y="2791568"/>
            <a:ext cx="9693275" cy="3606800"/>
          </a:xfrm>
          <a:prstGeom prst="rect">
            <a:avLst/>
          </a:prstGeom>
        </p:spPr>
      </p:pic>
      <p:sp>
        <p:nvSpPr>
          <p:cNvPr id="6" name="文本框 5">
            <a:extLst>
              <a:ext uri="{FF2B5EF4-FFF2-40B4-BE49-F238E27FC236}">
                <a16:creationId xmlns:a16="http://schemas.microsoft.com/office/drawing/2014/main" id="{7DE8A9E5-8C29-B24B-A8F8-AF769CEA848E}"/>
              </a:ext>
            </a:extLst>
          </p:cNvPr>
          <p:cNvSpPr txBox="1"/>
          <p:nvPr/>
        </p:nvSpPr>
        <p:spPr>
          <a:xfrm>
            <a:off x="10172150" y="3150958"/>
            <a:ext cx="1918265" cy="1477328"/>
          </a:xfrm>
          <a:prstGeom prst="rect">
            <a:avLst/>
          </a:prstGeom>
          <a:noFill/>
        </p:spPr>
        <p:txBody>
          <a:bodyPr wrap="square" rtlCol="0">
            <a:spAutoFit/>
          </a:bodyPr>
          <a:lstStyle/>
          <a:p>
            <a:r>
              <a:rPr lang="en-US" altLang="zh-CN" sz="1800" dirty="0">
                <a:solidFill>
                  <a:srgbClr val="C00000"/>
                </a:solidFill>
                <a:effectLst/>
                <a:latin typeface="MongolianBaiti"/>
              </a:rPr>
              <a:t>Confidence:</a:t>
            </a:r>
          </a:p>
          <a:p>
            <a:r>
              <a:rPr lang="en-US" altLang="zh-CN" sz="1800" dirty="0">
                <a:effectLst/>
                <a:latin typeface="MongolianBaiti"/>
              </a:rPr>
              <a:t>t(19) = 2.68, </a:t>
            </a:r>
          </a:p>
          <a:p>
            <a:r>
              <a:rPr lang="en-US" altLang="zh-CN" sz="1800" dirty="0">
                <a:effectLst/>
                <a:latin typeface="MongolianBaiti"/>
              </a:rPr>
              <a:t>p = 0.015, </a:t>
            </a:r>
          </a:p>
          <a:p>
            <a:r>
              <a:rPr lang="en-US" altLang="zh-CN" dirty="0">
                <a:latin typeface="MongolianBaiti"/>
              </a:rPr>
              <a:t>Cohen’s</a:t>
            </a:r>
            <a:r>
              <a:rPr lang="zh-CN" altLang="en-US" dirty="0">
                <a:latin typeface="MongolianBaiti"/>
              </a:rPr>
              <a:t> </a:t>
            </a:r>
            <a:r>
              <a:rPr lang="en-US" altLang="zh-CN" sz="1800" dirty="0">
                <a:effectLst/>
                <a:latin typeface="MongolianBaiti"/>
              </a:rPr>
              <a:t>d = 0.60 </a:t>
            </a:r>
            <a:endParaRPr lang="en-US" altLang="zh-CN" dirty="0"/>
          </a:p>
          <a:p>
            <a:endParaRPr kumimoji="1" lang="zh-CN" altLang="en-US" dirty="0"/>
          </a:p>
        </p:txBody>
      </p:sp>
      <p:sp>
        <p:nvSpPr>
          <p:cNvPr id="7" name="文本框 6">
            <a:extLst>
              <a:ext uri="{FF2B5EF4-FFF2-40B4-BE49-F238E27FC236}">
                <a16:creationId xmlns:a16="http://schemas.microsoft.com/office/drawing/2014/main" id="{46962DBE-488A-A941-BC09-0F34DF31AA8D}"/>
              </a:ext>
            </a:extLst>
          </p:cNvPr>
          <p:cNvSpPr txBox="1"/>
          <p:nvPr/>
        </p:nvSpPr>
        <p:spPr>
          <a:xfrm>
            <a:off x="10159449" y="4671545"/>
            <a:ext cx="2171700" cy="1477328"/>
          </a:xfrm>
          <a:prstGeom prst="rect">
            <a:avLst/>
          </a:prstGeom>
          <a:noFill/>
        </p:spPr>
        <p:txBody>
          <a:bodyPr wrap="square" rtlCol="0">
            <a:spAutoFit/>
          </a:bodyPr>
          <a:lstStyle/>
          <a:p>
            <a:r>
              <a:rPr lang="en-US" altLang="zh-CN" sz="1800" dirty="0">
                <a:effectLst/>
                <a:latin typeface="MongolianBaiti"/>
              </a:rPr>
              <a:t>No differences in </a:t>
            </a:r>
          </a:p>
          <a:p>
            <a:r>
              <a:rPr lang="en-US" altLang="zh-CN" dirty="0">
                <a:solidFill>
                  <a:srgbClr val="C00000"/>
                </a:solidFill>
                <a:latin typeface="MongolianBaiti"/>
              </a:rPr>
              <a:t>m-ration</a:t>
            </a:r>
            <a:r>
              <a:rPr lang="zh-CN" altLang="en-US" dirty="0">
                <a:solidFill>
                  <a:srgbClr val="C00000"/>
                </a:solidFill>
                <a:latin typeface="MongolianBaiti"/>
              </a:rPr>
              <a:t> </a:t>
            </a:r>
            <a:endParaRPr lang="en-US" altLang="zh-CN" dirty="0">
              <a:solidFill>
                <a:srgbClr val="C00000"/>
              </a:solidFill>
              <a:latin typeface="MongolianBaiti"/>
            </a:endParaRPr>
          </a:p>
          <a:p>
            <a:r>
              <a:rPr lang="en-US" altLang="zh-CN" sz="1800" dirty="0">
                <a:effectLst/>
                <a:latin typeface="MongolianBaiti"/>
              </a:rPr>
              <a:t>were observed </a:t>
            </a:r>
          </a:p>
          <a:p>
            <a:r>
              <a:rPr lang="en-US" altLang="zh-CN" sz="1800" dirty="0">
                <a:effectLst/>
                <a:latin typeface="MongolianBaiti"/>
              </a:rPr>
              <a:t>(p = 0.414) </a:t>
            </a:r>
            <a:endParaRPr lang="en-US" altLang="zh-CN" dirty="0"/>
          </a:p>
          <a:p>
            <a:endParaRPr kumimoji="1" lang="zh-CN" altLang="en-US" dirty="0"/>
          </a:p>
        </p:txBody>
      </p:sp>
    </p:spTree>
    <p:extLst>
      <p:ext uri="{BB962C8B-B14F-4D97-AF65-F5344CB8AC3E}">
        <p14:creationId xmlns:p14="http://schemas.microsoft.com/office/powerpoint/2010/main" val="365747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6740307"/>
          </a:xfrm>
          <a:prstGeom prst="rect">
            <a:avLst/>
          </a:prstGeom>
          <a:noFill/>
        </p:spPr>
        <p:txBody>
          <a:bodyPr wrap="square" rtlCol="0">
            <a:spAutoFit/>
          </a:bodyPr>
          <a:lstStyle/>
          <a:p>
            <a:r>
              <a:rPr lang="en-US" altLang="zh-CN" sz="2000" dirty="0">
                <a:latin typeface="MongolianBaiti"/>
              </a:rPr>
              <a:t>3</a:t>
            </a:r>
            <a:r>
              <a:rPr lang="en-US" altLang="zh-CN" sz="2000" dirty="0">
                <a:effectLst/>
                <a:latin typeface="MongolianBaiti"/>
              </a:rPr>
              <a:t>. Trial-wise Prediction of Confidence  </a:t>
            </a:r>
          </a:p>
          <a:p>
            <a:r>
              <a:rPr lang="en-US" altLang="zh-CN" sz="1800" dirty="0">
                <a:effectLst/>
                <a:latin typeface="MongolianBaiti"/>
              </a:rPr>
              <a:t>To assess the specific influence of sensory precision on confidence, we again fit a trial-wise multiple regression model to the confidence data. </a:t>
            </a:r>
          </a:p>
          <a:p>
            <a:r>
              <a:rPr lang="en-US" altLang="zh-CN" sz="1800" dirty="0">
                <a:effectLst/>
                <a:latin typeface="MongolianBaiti"/>
              </a:rPr>
              <a:t>Here the model was identical to that of experiment 1, with the exception that </a:t>
            </a:r>
            <a:r>
              <a:rPr lang="en-US" altLang="zh-CN" sz="1800" dirty="0">
                <a:solidFill>
                  <a:srgbClr val="0070C0"/>
                </a:solidFill>
                <a:effectLst/>
                <a:latin typeface="MongolianBaiti"/>
              </a:rPr>
              <a:t>we did not include </a:t>
            </a:r>
            <a:r>
              <a:rPr lang="en-US" altLang="zh-CN" sz="1800" dirty="0">
                <a:effectLst/>
                <a:latin typeface="MongolianBaiti"/>
              </a:rPr>
              <a:t>the </a:t>
            </a:r>
            <a:r>
              <a:rPr lang="en-US" altLang="zh-CN" sz="1800" dirty="0">
                <a:solidFill>
                  <a:srgbClr val="C00000"/>
                </a:solidFill>
                <a:effectLst/>
                <a:latin typeface="MongolianBaiti"/>
              </a:rPr>
              <a:t>interaction </a:t>
            </a:r>
            <a:r>
              <a:rPr lang="en-US" altLang="zh-CN" sz="1800" dirty="0">
                <a:effectLst/>
                <a:latin typeface="MongolianBaiti"/>
              </a:rPr>
              <a:t>of </a:t>
            </a:r>
            <a:r>
              <a:rPr lang="en-US" altLang="zh-CN" sz="1800" dirty="0">
                <a:solidFill>
                  <a:srgbClr val="C00000"/>
                </a:solidFill>
                <a:effectLst/>
                <a:latin typeface="MongolianBaiti"/>
              </a:rPr>
              <a:t>sensory mean and precision </a:t>
            </a:r>
            <a:r>
              <a:rPr lang="en-US" altLang="zh-CN" sz="1800" dirty="0">
                <a:effectLst/>
                <a:latin typeface="MongolianBaiti"/>
              </a:rPr>
              <a:t>as these </a:t>
            </a:r>
            <a:r>
              <a:rPr lang="en-US" altLang="zh-CN" sz="1800" dirty="0">
                <a:solidFill>
                  <a:srgbClr val="0070C0"/>
                </a:solidFill>
                <a:effectLst/>
                <a:latin typeface="MongolianBaiti"/>
              </a:rPr>
              <a:t>were not manipulated in a factorial design </a:t>
            </a:r>
            <a:r>
              <a:rPr lang="en-US" altLang="zh-CN" sz="1800" dirty="0">
                <a:effectLst/>
                <a:latin typeface="MongolianBaiti"/>
              </a:rPr>
              <a:t>and hence </a:t>
            </a:r>
            <a:r>
              <a:rPr lang="en-US" altLang="zh-CN" sz="1800" dirty="0">
                <a:solidFill>
                  <a:srgbClr val="0070C0"/>
                </a:solidFill>
                <a:effectLst/>
                <a:latin typeface="MongolianBaiti"/>
              </a:rPr>
              <a:t>where not orthogonal to one another. </a:t>
            </a:r>
            <a:endParaRPr lang="en-US" altLang="zh-CN" sz="2000" dirty="0">
              <a:solidFill>
                <a:srgbClr val="0070C0"/>
              </a:solidFill>
            </a:endParaRPr>
          </a:p>
          <a:p>
            <a:endParaRPr lang="en-US" altLang="zh-CN" sz="2000" dirty="0"/>
          </a:p>
          <a:p>
            <a:r>
              <a:rPr lang="en-US" altLang="zh-CN" dirty="0">
                <a:latin typeface="MinionPro"/>
              </a:rPr>
              <a:t>For</a:t>
            </a:r>
            <a:r>
              <a:rPr lang="zh-CN" altLang="en-US" dirty="0">
                <a:latin typeface="MinionPro"/>
              </a:rPr>
              <a:t> </a:t>
            </a:r>
            <a:r>
              <a:rPr lang="en-US" altLang="zh-CN" dirty="0">
                <a:latin typeface="MinionPro"/>
              </a:rPr>
              <a:t>each</a:t>
            </a:r>
            <a:r>
              <a:rPr lang="zh-CN" altLang="en-US" dirty="0">
                <a:latin typeface="MinionPro"/>
              </a:rPr>
              <a:t> </a:t>
            </a:r>
            <a:r>
              <a:rPr lang="en-US" altLang="zh-CN" dirty="0">
                <a:latin typeface="MinionPro"/>
              </a:rPr>
              <a:t>subject:</a:t>
            </a: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ED358B32-E6DA-1244-94A2-959E7E47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70" y="3775960"/>
            <a:ext cx="10147300" cy="736600"/>
          </a:xfrm>
          <a:prstGeom prst="rect">
            <a:avLst/>
          </a:prstGeom>
        </p:spPr>
      </p:pic>
      <p:grpSp>
        <p:nvGrpSpPr>
          <p:cNvPr id="7" name="组合 6">
            <a:extLst>
              <a:ext uri="{FF2B5EF4-FFF2-40B4-BE49-F238E27FC236}">
                <a16:creationId xmlns:a16="http://schemas.microsoft.com/office/drawing/2014/main" id="{2AB761EC-D731-9B45-A689-237DB7CB1884}"/>
              </a:ext>
            </a:extLst>
          </p:cNvPr>
          <p:cNvGrpSpPr/>
          <p:nvPr/>
        </p:nvGrpSpPr>
        <p:grpSpPr>
          <a:xfrm>
            <a:off x="6151020" y="3892980"/>
            <a:ext cx="1564920" cy="457920"/>
            <a:chOff x="6151020" y="3892980"/>
            <a:chExt cx="1564920" cy="45792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B7C624D-8F32-6742-86A0-F6F39D6DCC03}"/>
                    </a:ext>
                  </a:extLst>
                </p14:cNvPr>
                <p14:cNvContentPartPr/>
                <p14:nvPr/>
              </p14:nvContentPartPr>
              <p14:xfrm>
                <a:off x="6151020" y="3937620"/>
                <a:ext cx="1268280" cy="413280"/>
              </p14:xfrm>
            </p:contentPart>
          </mc:Choice>
          <mc:Fallback xmlns="">
            <p:pic>
              <p:nvPicPr>
                <p:cNvPr id="2" name="墨迹 1">
                  <a:extLst>
                    <a:ext uri="{FF2B5EF4-FFF2-40B4-BE49-F238E27FC236}">
                      <a16:creationId xmlns:a16="http://schemas.microsoft.com/office/drawing/2014/main" id="{6B7C624D-8F32-6742-86A0-F6F39D6DCC03}"/>
                    </a:ext>
                  </a:extLst>
                </p:cNvPr>
                <p:cNvPicPr/>
                <p:nvPr/>
              </p:nvPicPr>
              <p:blipFill>
                <a:blip r:embed="rId5"/>
                <a:stretch>
                  <a:fillRect/>
                </a:stretch>
              </p:blipFill>
              <p:spPr>
                <a:xfrm>
                  <a:off x="6142380" y="3928980"/>
                  <a:ext cx="1285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CB96D43-B1EF-0245-B65A-E35BFE0478D0}"/>
                    </a:ext>
                  </a:extLst>
                </p14:cNvPr>
                <p14:cNvContentPartPr/>
                <p14:nvPr/>
              </p14:nvContentPartPr>
              <p14:xfrm>
                <a:off x="6344340" y="3892980"/>
                <a:ext cx="1371600" cy="438480"/>
              </p14:xfrm>
            </p:contentPart>
          </mc:Choice>
          <mc:Fallback xmlns="">
            <p:pic>
              <p:nvPicPr>
                <p:cNvPr id="6" name="墨迹 5">
                  <a:extLst>
                    <a:ext uri="{FF2B5EF4-FFF2-40B4-BE49-F238E27FC236}">
                      <a16:creationId xmlns:a16="http://schemas.microsoft.com/office/drawing/2014/main" id="{6CB96D43-B1EF-0245-B65A-E35BFE0478D0}"/>
                    </a:ext>
                  </a:extLst>
                </p:cNvPr>
                <p:cNvPicPr/>
                <p:nvPr/>
              </p:nvPicPr>
              <p:blipFill>
                <a:blip r:embed="rId7"/>
                <a:stretch>
                  <a:fillRect/>
                </a:stretch>
              </p:blipFill>
              <p:spPr>
                <a:xfrm>
                  <a:off x="6335700" y="3884340"/>
                  <a:ext cx="1389240" cy="456120"/>
                </a:xfrm>
                <a:prstGeom prst="rect">
                  <a:avLst/>
                </a:prstGeom>
              </p:spPr>
            </p:pic>
          </mc:Fallback>
        </mc:AlternateContent>
      </p:grpSp>
    </p:spTree>
    <p:extLst>
      <p:ext uri="{BB962C8B-B14F-4D97-AF65-F5344CB8AC3E}">
        <p14:creationId xmlns:p14="http://schemas.microsoft.com/office/powerpoint/2010/main" val="190737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327141" cy="10926068"/>
          </a:xfrm>
          <a:prstGeom prst="rect">
            <a:avLst/>
          </a:prstGeom>
          <a:noFill/>
        </p:spPr>
        <p:txBody>
          <a:bodyPr wrap="square" rtlCol="0">
            <a:spAutoFit/>
          </a:bodyPr>
          <a:lstStyle/>
          <a:p>
            <a:r>
              <a:rPr lang="en-US" altLang="zh-CN" sz="2000" dirty="0">
                <a:solidFill>
                  <a:srgbClr val="C00000"/>
                </a:solidFill>
                <a:effectLst/>
                <a:latin typeface="MongolianBaiti"/>
              </a:rPr>
              <a:t>Correctly estimating the influence of uncertainty </a:t>
            </a:r>
            <a:r>
              <a:rPr lang="en-US" altLang="zh-CN" sz="2000" dirty="0">
                <a:effectLst/>
                <a:latin typeface="MongolianBaiti"/>
              </a:rPr>
              <a:t>on our decisions is a critical </a:t>
            </a:r>
            <a:r>
              <a:rPr lang="en-US" altLang="zh-CN" sz="2000" dirty="0">
                <a:solidFill>
                  <a:srgbClr val="526DB0"/>
                </a:solidFill>
                <a:effectLst/>
                <a:latin typeface="MongolianBaiti"/>
              </a:rPr>
              <a:t>metacognitive </a:t>
            </a:r>
            <a:r>
              <a:rPr lang="en-US" altLang="zh-CN" sz="2000" dirty="0">
                <a:solidFill>
                  <a:srgbClr val="526DB0"/>
                </a:solidFill>
                <a:latin typeface="MongolianBaiti"/>
              </a:rPr>
              <a:t>(</a:t>
            </a:r>
            <a:r>
              <a:rPr lang="zh-CN" altLang="en-US" sz="2000" dirty="0">
                <a:solidFill>
                  <a:srgbClr val="526DB0"/>
                </a:solidFill>
                <a:latin typeface="MongolianBaiti"/>
              </a:rPr>
              <a:t>元认知，对认知的认知，包含对认知过程的评价和监控等</a:t>
            </a:r>
            <a:r>
              <a:rPr lang="en-US" altLang="zh-CN" sz="2000" dirty="0">
                <a:solidFill>
                  <a:srgbClr val="526DB0"/>
                </a:solidFill>
                <a:latin typeface="MongolianBaiti"/>
              </a:rPr>
              <a:t>)</a:t>
            </a:r>
            <a:r>
              <a:rPr lang="en-US" altLang="zh-CN" sz="2000" dirty="0">
                <a:solidFill>
                  <a:srgbClr val="526DB0"/>
                </a:solidFill>
                <a:effectLst/>
                <a:latin typeface="MongolianBaiti"/>
              </a:rPr>
              <a:t>faculty</a:t>
            </a:r>
            <a:r>
              <a:rPr lang="en-US" altLang="zh-CN" sz="2000" dirty="0">
                <a:effectLst/>
                <a:latin typeface="MongolianBaiti"/>
              </a:rPr>
              <a:t>.</a:t>
            </a:r>
          </a:p>
          <a:p>
            <a:endParaRPr lang="en-US" altLang="zh-CN" sz="2400" dirty="0">
              <a:effectLst/>
              <a:latin typeface="MongolianBaiti"/>
            </a:endParaRPr>
          </a:p>
          <a:p>
            <a:r>
              <a:rPr lang="en-US" altLang="zh-CN" sz="2000" dirty="0">
                <a:effectLst/>
                <a:latin typeface="MongolianBaiti"/>
              </a:rPr>
              <a:t>However, the relationship between </a:t>
            </a:r>
            <a:r>
              <a:rPr lang="en-US" altLang="zh-CN" sz="2000" dirty="0">
                <a:solidFill>
                  <a:srgbClr val="C00000"/>
                </a:solidFill>
                <a:effectLst/>
                <a:latin typeface="MongolianBaiti"/>
              </a:rPr>
              <a:t>sensory uncertainty </a:t>
            </a:r>
            <a:r>
              <a:rPr lang="en-US" altLang="zh-CN" sz="2000" dirty="0">
                <a:effectLst/>
                <a:latin typeface="MongolianBaiti"/>
              </a:rPr>
              <a:t>(or its inverse, </a:t>
            </a:r>
            <a:r>
              <a:rPr lang="en-US" altLang="zh-CN" sz="2000" dirty="0">
                <a:solidFill>
                  <a:srgbClr val="C00000"/>
                </a:solidFill>
                <a:effectLst/>
                <a:latin typeface="MongolianBaiti"/>
              </a:rPr>
              <a:t>precision</a:t>
            </a:r>
            <a:r>
              <a:rPr lang="en-US" altLang="zh-CN" sz="2000" dirty="0">
                <a:effectLst/>
                <a:latin typeface="MongolianBaiti"/>
              </a:rPr>
              <a:t>), </a:t>
            </a:r>
            <a:r>
              <a:rPr lang="en-US" altLang="zh-CN" sz="2000" dirty="0">
                <a:solidFill>
                  <a:srgbClr val="C00000"/>
                </a:solidFill>
                <a:effectLst/>
                <a:latin typeface="MongolianBaiti"/>
              </a:rPr>
              <a:t>decision accuracy</a:t>
            </a:r>
            <a:r>
              <a:rPr lang="en-US" altLang="zh-CN" sz="2000" dirty="0">
                <a:effectLst/>
                <a:latin typeface="MongolianBaiti"/>
              </a:rPr>
              <a:t>, and </a:t>
            </a:r>
            <a:r>
              <a:rPr lang="en-US" altLang="zh-CN" sz="2000" dirty="0">
                <a:solidFill>
                  <a:srgbClr val="C00000"/>
                </a:solidFill>
                <a:effectLst/>
                <a:latin typeface="MongolianBaiti"/>
              </a:rPr>
              <a:t>subjective confidence </a:t>
            </a:r>
            <a:r>
              <a:rPr lang="en-US" altLang="zh-CN" sz="2000" dirty="0">
                <a:effectLst/>
                <a:latin typeface="MongolianBaiti"/>
              </a:rPr>
              <a:t>is currently </a:t>
            </a:r>
            <a:r>
              <a:rPr lang="en-US" altLang="zh-CN" sz="2000" dirty="0">
                <a:solidFill>
                  <a:srgbClr val="0070C0"/>
                </a:solidFill>
                <a:effectLst/>
                <a:latin typeface="MongolianBaiti"/>
              </a:rPr>
              <a:t>unclear</a:t>
            </a:r>
            <a:r>
              <a:rPr lang="en-US" altLang="zh-CN" sz="2000" dirty="0">
                <a:effectLst/>
                <a:latin typeface="MongolianBaiti"/>
              </a:rPr>
              <a:t>. </a:t>
            </a:r>
          </a:p>
          <a:p>
            <a:endParaRPr lang="en-US" altLang="zh-CN" sz="2000" dirty="0">
              <a:latin typeface="MongolianBaiti"/>
            </a:endParaRPr>
          </a:p>
          <a:p>
            <a:r>
              <a:rPr lang="en-US" altLang="zh-CN" sz="2000" dirty="0">
                <a:effectLst/>
                <a:latin typeface="MongolianBaiti"/>
              </a:rPr>
              <a:t>For example, one early investigation found that </a:t>
            </a:r>
            <a:r>
              <a:rPr lang="en-US" altLang="zh-CN" sz="2000" dirty="0">
                <a:solidFill>
                  <a:srgbClr val="C00000"/>
                </a:solidFill>
                <a:effectLst/>
                <a:latin typeface="MongolianBaiti"/>
              </a:rPr>
              <a:t>confidence</a:t>
            </a:r>
            <a:r>
              <a:rPr lang="en-US" altLang="zh-CN" sz="2000" dirty="0">
                <a:effectLst/>
                <a:latin typeface="MongolianBaiti"/>
              </a:rPr>
              <a:t> is </a:t>
            </a:r>
            <a:r>
              <a:rPr lang="en-US" altLang="zh-CN" sz="2000" dirty="0">
                <a:solidFill>
                  <a:srgbClr val="C00000"/>
                </a:solidFill>
                <a:effectLst/>
                <a:latin typeface="MongolianBaiti"/>
              </a:rPr>
              <a:t>insensitive to reductions in sensory precision</a:t>
            </a:r>
            <a:r>
              <a:rPr lang="en-US" altLang="zh-CN" sz="2000" dirty="0">
                <a:effectLst/>
                <a:latin typeface="MongolianBaiti"/>
              </a:rPr>
              <a:t>, leading to over-confident orientation discrimination (</a:t>
            </a:r>
            <a:r>
              <a:rPr lang="en-US" altLang="zh-CN" sz="2000" dirty="0" err="1">
                <a:effectLst/>
                <a:latin typeface="MongolianBaiti"/>
              </a:rPr>
              <a:t>Zylberberg</a:t>
            </a:r>
            <a:r>
              <a:rPr lang="en-US" altLang="zh-CN" sz="2000" dirty="0">
                <a:effectLst/>
                <a:latin typeface="MongolianBaiti"/>
              </a:rPr>
              <a:t> et al., 2014). </a:t>
            </a:r>
          </a:p>
          <a:p>
            <a:r>
              <a:rPr lang="zh-CN" altLang="en-US" sz="2000" dirty="0">
                <a:effectLst/>
                <a:latin typeface="MongolianBaiti"/>
              </a:rPr>
              <a:t>（</a:t>
            </a:r>
            <a:r>
              <a:rPr lang="zh-CN" altLang="en-US" sz="2000" dirty="0">
                <a:latin typeface="MongolianBaiti"/>
              </a:rPr>
              <a:t>有的研究认为感觉精度不会影响自信心</a:t>
            </a:r>
            <a:r>
              <a:rPr lang="zh-CN" altLang="en-US" sz="2000" dirty="0">
                <a:effectLst/>
                <a:latin typeface="MongolianBaiti"/>
              </a:rPr>
              <a:t>）</a:t>
            </a:r>
            <a:endParaRPr lang="en-US" altLang="zh-CN" sz="2000" dirty="0">
              <a:effectLst/>
              <a:latin typeface="MongolianBaiti"/>
            </a:endParaRPr>
          </a:p>
          <a:p>
            <a:endParaRPr lang="en-US" altLang="zh-CN" sz="2000" dirty="0">
              <a:latin typeface="MongolianBaiti"/>
            </a:endParaRPr>
          </a:p>
          <a:p>
            <a:r>
              <a:rPr lang="en-US" altLang="zh-CN" sz="2000" dirty="0">
                <a:effectLst/>
                <a:latin typeface="MongolianBaiti"/>
              </a:rPr>
              <a:t>In the domain of motion perception, </a:t>
            </a:r>
            <a:r>
              <a:rPr lang="en-US" altLang="zh-CN" sz="2000" dirty="0">
                <a:solidFill>
                  <a:srgbClr val="C00000"/>
                </a:solidFill>
                <a:effectLst/>
                <a:latin typeface="MongolianBaiti"/>
              </a:rPr>
              <a:t>under-confidence in response to reduced precision </a:t>
            </a:r>
            <a:r>
              <a:rPr lang="en-US" altLang="zh-CN" sz="2000" dirty="0">
                <a:effectLst/>
                <a:latin typeface="MongolianBaiti"/>
              </a:rPr>
              <a:t>has also been demonstrated (Allen et al., 2016; Spence et al., 2016; Boldt et al., 2017), and </a:t>
            </a:r>
            <a:r>
              <a:rPr lang="en-US" altLang="zh-CN" sz="2000" dirty="0">
                <a:solidFill>
                  <a:srgbClr val="C00000"/>
                </a:solidFill>
                <a:effectLst/>
                <a:latin typeface="MongolianBaiti"/>
              </a:rPr>
              <a:t>substantial inter-individual differences</a:t>
            </a:r>
            <a:r>
              <a:rPr lang="en-US" altLang="zh-CN" sz="2000" dirty="0">
                <a:effectLst/>
                <a:latin typeface="MongolianBaiti"/>
              </a:rPr>
              <a:t> in the impact of sensory precision on confidence have been reported (de </a:t>
            </a:r>
            <a:r>
              <a:rPr lang="en-US" altLang="zh-CN" sz="2000" dirty="0" err="1">
                <a:effectLst/>
                <a:latin typeface="MongolianBaiti"/>
              </a:rPr>
              <a:t>Gardelle</a:t>
            </a:r>
            <a:r>
              <a:rPr lang="en-US" altLang="zh-CN" sz="2000" dirty="0">
                <a:effectLst/>
                <a:latin typeface="MongolianBaiti"/>
              </a:rPr>
              <a:t> and </a:t>
            </a:r>
            <a:r>
              <a:rPr lang="en-US" altLang="zh-CN" sz="2000" dirty="0" err="1">
                <a:effectLst/>
                <a:latin typeface="MongolianBaiti"/>
              </a:rPr>
              <a:t>Mamassian</a:t>
            </a:r>
            <a:r>
              <a:rPr lang="en-US" altLang="zh-CN" sz="2000" dirty="0">
                <a:effectLst/>
                <a:latin typeface="MongolianBaiti"/>
              </a:rPr>
              <a:t>, 2015). </a:t>
            </a:r>
          </a:p>
          <a:p>
            <a:r>
              <a:rPr lang="en-US" altLang="zh-CN" sz="2000" dirty="0">
                <a:latin typeface="MongolianBaiti"/>
              </a:rPr>
              <a:t>(</a:t>
            </a:r>
            <a:r>
              <a:rPr lang="zh-CN" altLang="en-US" sz="2000" dirty="0">
                <a:latin typeface="MongolianBaiti"/>
              </a:rPr>
              <a:t>有的研究认为感觉精度的降低也会引起自信心的降低，并且有很大个体差异</a:t>
            </a:r>
            <a:r>
              <a:rPr lang="en-US" altLang="zh-CN" sz="2000" dirty="0">
                <a:latin typeface="MongolianBaiti"/>
              </a:rPr>
              <a:t>)</a:t>
            </a:r>
          </a:p>
          <a:p>
            <a:endParaRPr lang="en-US" altLang="zh-CN" sz="2800" dirty="0"/>
          </a:p>
          <a:p>
            <a:endParaRPr lang="en-US" altLang="zh-CN" sz="2800" dirty="0"/>
          </a:p>
          <a:p>
            <a:r>
              <a:rPr lang="en-US" altLang="zh-CN" sz="2400" dirty="0">
                <a:effectLst/>
                <a:latin typeface="MongolianBaiti"/>
              </a:rPr>
              <a:t> </a:t>
            </a:r>
            <a:endParaRPr lang="en-US" altLang="zh-CN" sz="24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011139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8" name="文本框 7">
            <a:extLst>
              <a:ext uri="{FF2B5EF4-FFF2-40B4-BE49-F238E27FC236}">
                <a16:creationId xmlns:a16="http://schemas.microsoft.com/office/drawing/2014/main" id="{0C50084A-7136-AC49-9A7D-4A3598E2F68D}"/>
              </a:ext>
            </a:extLst>
          </p:cNvPr>
          <p:cNvSpPr txBox="1"/>
          <p:nvPr/>
        </p:nvSpPr>
        <p:spPr>
          <a:xfrm>
            <a:off x="7929032" y="1657210"/>
            <a:ext cx="3843882" cy="3970318"/>
          </a:xfrm>
          <a:prstGeom prst="rect">
            <a:avLst/>
          </a:prstGeom>
          <a:noFill/>
        </p:spPr>
        <p:txBody>
          <a:bodyPr wrap="square" rtlCol="0">
            <a:spAutoFit/>
          </a:bodyPr>
          <a:lstStyle/>
          <a:p>
            <a:r>
              <a:rPr lang="en-US" altLang="zh-CN" sz="1800" dirty="0">
                <a:effectLst/>
                <a:latin typeface="MongolianBaiti"/>
              </a:rPr>
              <a:t>sensory precision </a:t>
            </a:r>
          </a:p>
          <a:p>
            <a:r>
              <a:rPr lang="en-US" altLang="zh-CN" sz="1800" dirty="0">
                <a:effectLst/>
                <a:latin typeface="MongolianBaiti"/>
              </a:rPr>
              <a:t>t(19) = -3.45, p = 0.0027,</a:t>
            </a:r>
          </a:p>
          <a:p>
            <a:r>
              <a:rPr lang="en-US" altLang="zh-CN" sz="1800" dirty="0">
                <a:effectLst/>
                <a:latin typeface="MongolianBaiti"/>
              </a:rPr>
              <a:t>mean beta = -0.17 </a:t>
            </a:r>
            <a:endParaRPr lang="en-US" altLang="zh-CN" dirty="0"/>
          </a:p>
          <a:p>
            <a:endParaRPr lang="en-US" altLang="zh-CN" dirty="0">
              <a:latin typeface="MongolianBaiti"/>
            </a:endParaRPr>
          </a:p>
          <a:p>
            <a:r>
              <a:rPr lang="en-US" altLang="zh-CN" sz="1800" dirty="0">
                <a:effectLst/>
                <a:latin typeface="MongolianBaiti"/>
              </a:rPr>
              <a:t>sensory mean</a:t>
            </a:r>
          </a:p>
          <a:p>
            <a:r>
              <a:rPr lang="en-US" altLang="zh-CN" sz="1800" dirty="0">
                <a:effectLst/>
                <a:latin typeface="MongolianBaiti"/>
              </a:rPr>
              <a:t>t(19) = 3.34, p = 0.0035 </a:t>
            </a:r>
            <a:endParaRPr lang="en-US" altLang="zh-CN" dirty="0"/>
          </a:p>
          <a:p>
            <a:endParaRPr lang="en-US" altLang="zh-CN" dirty="0">
              <a:latin typeface="MongolianBaiti"/>
            </a:endParaRPr>
          </a:p>
          <a:p>
            <a:r>
              <a:rPr lang="en-US" altLang="zh-CN" sz="1800" dirty="0">
                <a:effectLst/>
                <a:latin typeface="MongolianBaiti"/>
              </a:rPr>
              <a:t>RT </a:t>
            </a:r>
          </a:p>
          <a:p>
            <a:r>
              <a:rPr lang="en-US" altLang="zh-CN" sz="1800" dirty="0">
                <a:effectLst/>
                <a:latin typeface="MongolianBaiti"/>
              </a:rPr>
              <a:t>t(19) = -12.02, p &lt; 0.001 </a:t>
            </a:r>
            <a:endParaRPr lang="en-US" altLang="zh-CN" dirty="0"/>
          </a:p>
          <a:p>
            <a:endParaRPr lang="en-US" altLang="zh-CN" dirty="0">
              <a:latin typeface="MongolianBaiti"/>
            </a:endParaRPr>
          </a:p>
          <a:p>
            <a:r>
              <a:rPr lang="en-US" altLang="zh-CN" dirty="0">
                <a:latin typeface="MongolianBaiti"/>
              </a:rPr>
              <a:t>Accuracy</a:t>
            </a:r>
            <a:endParaRPr lang="en-US" altLang="zh-CN" sz="1800" dirty="0">
              <a:effectLst/>
              <a:latin typeface="MongolianBaiti"/>
            </a:endParaRPr>
          </a:p>
          <a:p>
            <a:r>
              <a:rPr lang="en-US" altLang="zh-CN" sz="1800" dirty="0">
                <a:effectLst/>
                <a:latin typeface="MongolianBaiti"/>
              </a:rPr>
              <a:t>t(19) = 11.80, p &lt; 0.001 </a:t>
            </a:r>
            <a:endParaRPr lang="en-US" altLang="zh-CN" dirty="0"/>
          </a:p>
          <a:p>
            <a:endParaRPr lang="en-US" altLang="zh-CN" dirty="0"/>
          </a:p>
          <a:p>
            <a:endParaRPr kumimoji="1" lang="zh-CN" altLang="en-US" dirty="0"/>
          </a:p>
        </p:txBody>
      </p:sp>
      <p:pic>
        <p:nvPicPr>
          <p:cNvPr id="11" name="图片 10">
            <a:extLst>
              <a:ext uri="{FF2B5EF4-FFF2-40B4-BE49-F238E27FC236}">
                <a16:creationId xmlns:a16="http://schemas.microsoft.com/office/drawing/2014/main" id="{2B972631-F3F5-1946-8484-6ECE6EB10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356370"/>
            <a:ext cx="6781800" cy="4711700"/>
          </a:xfrm>
          <a:prstGeom prst="rect">
            <a:avLst/>
          </a:prstGeom>
        </p:spPr>
      </p:pic>
    </p:spTree>
    <p:extLst>
      <p:ext uri="{BB962C8B-B14F-4D97-AF65-F5344CB8AC3E}">
        <p14:creationId xmlns:p14="http://schemas.microsoft.com/office/powerpoint/2010/main" val="288025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Experiment4</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Exp</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VBM</a:t>
            </a:r>
            <a:r>
              <a:rPr lang="zh-CN" altLang="en-US" sz="2800" b="1" cap="none" dirty="0">
                <a:solidFill>
                  <a:schemeClr val="tx2">
                    <a:lumMod val="60000"/>
                    <a:lumOff val="40000"/>
                  </a:schemeClr>
                </a:solidFill>
                <a:latin typeface="+mn-lt"/>
              </a:rPr>
              <a:t>，探索与</a:t>
            </a:r>
            <a:r>
              <a:rPr lang="en-US" altLang="zh-CN" sz="2800" b="1" cap="none" dirty="0">
                <a:solidFill>
                  <a:schemeClr val="tx2">
                    <a:lumMod val="60000"/>
                    <a:lumOff val="40000"/>
                  </a:schemeClr>
                </a:solidFill>
                <a:latin typeface="+mn-lt"/>
              </a:rPr>
              <a:t>PRCBs</a:t>
            </a:r>
            <a:r>
              <a:rPr lang="zh-CN" altLang="en-US" sz="2800" b="1" cap="none" dirty="0">
                <a:solidFill>
                  <a:schemeClr val="tx2">
                    <a:lumMod val="60000"/>
                    <a:lumOff val="40000"/>
                  </a:schemeClr>
                </a:solidFill>
                <a:latin typeface="+mn-lt"/>
              </a:rPr>
              <a:t>相关的脑区</a:t>
            </a:r>
          </a:p>
        </p:txBody>
      </p:sp>
    </p:spTree>
    <p:extLst>
      <p:ext uri="{BB962C8B-B14F-4D97-AF65-F5344CB8AC3E}">
        <p14:creationId xmlns:p14="http://schemas.microsoft.com/office/powerpoint/2010/main" val="398420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Exp4:Methods</a:t>
            </a:r>
            <a:endParaRPr lang="zh-CN" altLang="en-US" sz="2800" b="1" cap="none" dirty="0">
              <a:solidFill>
                <a:schemeClr val="tx2">
                  <a:lumMod val="60000"/>
                  <a:lumOff val="40000"/>
                </a:schemeClr>
              </a:solidFill>
              <a:latin typeface="+mn-lt"/>
            </a:endParaRPr>
          </a:p>
        </p:txBody>
      </p:sp>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4801314"/>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b="1" dirty="0">
                <a:latin typeface="MongolianBaiti"/>
              </a:rPr>
              <a:t>49</a:t>
            </a:r>
            <a:r>
              <a:rPr lang="zh-CN" altLang="en-US" dirty="0">
                <a:latin typeface="MongolianBaiti"/>
              </a:rPr>
              <a:t> </a:t>
            </a:r>
            <a:r>
              <a:rPr lang="en-US" altLang="zh-CN" dirty="0">
                <a:latin typeface="MongolianBaiti"/>
              </a:rPr>
              <a:t>(28</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=24y,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18-39)</a:t>
            </a:r>
          </a:p>
          <a:p>
            <a:r>
              <a:rPr lang="en-US" altLang="zh-CN" dirty="0">
                <a:latin typeface="MongolianBaiti"/>
              </a:rPr>
              <a:t>(44</a:t>
            </a:r>
            <a:r>
              <a:rPr lang="zh-CN" altLang="en-US" dirty="0">
                <a:latin typeface="MongolianBaiti"/>
              </a:rPr>
              <a:t> </a:t>
            </a:r>
            <a:r>
              <a:rPr lang="en-US" altLang="zh-CN" dirty="0">
                <a:latin typeface="MongolianBaiti"/>
              </a:rPr>
              <a:t>in</a:t>
            </a:r>
            <a:r>
              <a:rPr lang="zh-CN" altLang="en-US" dirty="0">
                <a:latin typeface="MongolianBaiti"/>
              </a:rPr>
              <a:t> </a:t>
            </a:r>
            <a:r>
              <a:rPr lang="en-US" altLang="zh-CN" dirty="0">
                <a:latin typeface="MongolianBaiti"/>
              </a:rPr>
              <a:t>analysis)</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conditions:</a:t>
            </a:r>
          </a:p>
          <a:p>
            <a:r>
              <a:rPr lang="en-US" altLang="zh-CN" sz="1800" dirty="0">
                <a:effectLst/>
                <a:latin typeface="MongolianBaiti"/>
              </a:rPr>
              <a:t>Precision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sz="1800" dirty="0">
                <a:effectLst/>
                <a:latin typeface="MongolianBaiti"/>
              </a:rPr>
              <a:t>low precision, high mean </a:t>
            </a:r>
            <a:endParaRPr lang="en-US" altLang="zh-CN" dirty="0"/>
          </a:p>
          <a:p>
            <a:endParaRPr lang="en-US" altLang="zh-CN" dirty="0">
              <a:latin typeface="MongolianBaiti"/>
            </a:endParaRPr>
          </a:p>
          <a:p>
            <a:r>
              <a:rPr lang="en-US" altLang="zh-CN" sz="1800" dirty="0">
                <a:effectLst/>
                <a:latin typeface="MongolianBaiti"/>
              </a:rPr>
              <a:t>Mean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dirty="0">
                <a:latin typeface="MongolianBaiti"/>
              </a:rPr>
              <a:t>high</a:t>
            </a:r>
            <a:r>
              <a:rPr lang="en-US" altLang="zh-CN" sz="1800" dirty="0">
                <a:effectLst/>
                <a:latin typeface="MongolianBaiti"/>
              </a:rPr>
              <a:t> precision, low mean </a:t>
            </a:r>
            <a:endParaRPr lang="en-US" altLang="zh-CN" dirty="0"/>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dirty="0">
                <a:latin typeface="MongolianBaiti"/>
              </a:rPr>
              <a:t>10</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40</a:t>
            </a:r>
            <a:r>
              <a:rPr lang="zh-CN" altLang="en-US" dirty="0">
                <a:latin typeface="MongolianBaiti"/>
              </a:rPr>
              <a:t> </a:t>
            </a:r>
            <a:r>
              <a:rPr lang="en-US" altLang="zh-CN" dirty="0">
                <a:latin typeface="MongolianBaiti"/>
              </a:rPr>
              <a:t>trials</a:t>
            </a:r>
          </a:p>
          <a:p>
            <a:r>
              <a:rPr lang="en-US" altLang="zh-CN" dirty="0">
                <a:latin typeface="MongolianBaiti"/>
              </a:rPr>
              <a:t>No</a:t>
            </a:r>
            <a:r>
              <a:rPr lang="zh-CN" altLang="en-US" dirty="0">
                <a:latin typeface="MongolianBaiti"/>
              </a:rPr>
              <a:t> </a:t>
            </a:r>
            <a:r>
              <a:rPr lang="en-US" altLang="zh-CN" dirty="0">
                <a:latin typeface="MongolianBaiti"/>
              </a:rPr>
              <a:t>main</a:t>
            </a:r>
            <a:r>
              <a:rPr lang="zh-CN" altLang="en-US" dirty="0">
                <a:latin typeface="MongolianBaiti"/>
              </a:rPr>
              <a:t> </a:t>
            </a:r>
            <a:r>
              <a:rPr lang="en-US" altLang="zh-CN" dirty="0">
                <a:latin typeface="MongolianBaiti"/>
              </a:rPr>
              <a:t>effect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interaction</a:t>
            </a:r>
            <a:r>
              <a:rPr lang="zh-CN" altLang="en-US" dirty="0">
                <a:latin typeface="MongolianBaiti"/>
              </a:rPr>
              <a:t> </a:t>
            </a:r>
            <a:r>
              <a:rPr lang="en-US" altLang="zh-CN" dirty="0">
                <a:latin typeface="MongolianBaiti"/>
              </a:rPr>
              <a:t>of</a:t>
            </a:r>
            <a:r>
              <a:rPr lang="zh-CN" altLang="en-US" dirty="0">
                <a:latin typeface="MongolianBaiti"/>
              </a:rPr>
              <a:t> </a:t>
            </a:r>
            <a:r>
              <a:rPr lang="en-US" altLang="zh-CN" dirty="0">
                <a:latin typeface="MongolianBaiti"/>
              </a:rPr>
              <a:t>Blocks</a:t>
            </a:r>
          </a:p>
        </p:txBody>
      </p:sp>
      <p:pic>
        <p:nvPicPr>
          <p:cNvPr id="6" name="图片 5">
            <a:extLst>
              <a:ext uri="{FF2B5EF4-FFF2-40B4-BE49-F238E27FC236}">
                <a16:creationId xmlns:a16="http://schemas.microsoft.com/office/drawing/2014/main" id="{8B36929E-8EFD-C24C-9B38-247E36280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8" y="1580165"/>
            <a:ext cx="8562830" cy="4191000"/>
          </a:xfrm>
          <a:prstGeom prst="rect">
            <a:avLst/>
          </a:prstGeom>
        </p:spPr>
      </p:pic>
    </p:spTree>
    <p:extLst>
      <p:ext uri="{BB962C8B-B14F-4D97-AF65-F5344CB8AC3E}">
        <p14:creationId xmlns:p14="http://schemas.microsoft.com/office/powerpoint/2010/main" val="304645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3995" y="1270981"/>
            <a:ext cx="10772896" cy="10833735"/>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a:t>
            </a:r>
          </a:p>
          <a:p>
            <a:endParaRPr lang="en-US" altLang="zh-CN" sz="2000" dirty="0">
              <a:effectLst/>
              <a:latin typeface="MongolianBaiti"/>
            </a:endParaRPr>
          </a:p>
          <a:p>
            <a:r>
              <a:rPr lang="en-US" altLang="zh-CN" sz="2000" dirty="0">
                <a:effectLst/>
                <a:latin typeface="MongolianBaiti"/>
              </a:rPr>
              <a:t>2. Paired- sample t-tests </a:t>
            </a:r>
            <a:endParaRPr lang="en-US" altLang="zh-CN" sz="2000" dirty="0">
              <a:latin typeface="MongolianBaiti"/>
            </a:endParaRPr>
          </a:p>
          <a:p>
            <a:r>
              <a:rPr lang="en-US" altLang="zh-CN" sz="1800" dirty="0" err="1">
                <a:effectLst/>
                <a:latin typeface="MongolianBaiti"/>
              </a:rPr>
              <a:t>Behavioural</a:t>
            </a:r>
            <a:r>
              <a:rPr lang="en-US" altLang="zh-CN" sz="1800" dirty="0">
                <a:effectLst/>
                <a:latin typeface="MongolianBaiti"/>
              </a:rPr>
              <a:t> analysis showed that </a:t>
            </a:r>
            <a:r>
              <a:rPr lang="en-US" altLang="zh-CN" sz="1800" dirty="0">
                <a:solidFill>
                  <a:srgbClr val="C00000"/>
                </a:solidFill>
                <a:effectLst/>
                <a:latin typeface="MongolianBaiti"/>
              </a:rPr>
              <a:t>confidence</a:t>
            </a:r>
            <a:r>
              <a:rPr lang="en-US" altLang="zh-CN" sz="1800" dirty="0">
                <a:effectLst/>
                <a:latin typeface="MongolianBaiti"/>
              </a:rPr>
              <a:t> was </a:t>
            </a:r>
            <a:r>
              <a:rPr lang="en-US" altLang="zh-CN" sz="1800" dirty="0">
                <a:solidFill>
                  <a:srgbClr val="0070C0"/>
                </a:solidFill>
                <a:effectLst/>
                <a:latin typeface="MongolianBaiti"/>
              </a:rPr>
              <a:t>again significantly reduced</a:t>
            </a:r>
            <a:r>
              <a:rPr lang="en-US" altLang="zh-CN" sz="1800" dirty="0">
                <a:effectLst/>
                <a:latin typeface="MongolianBaiti"/>
              </a:rPr>
              <a:t> for the </a:t>
            </a:r>
            <a:r>
              <a:rPr lang="en-US" altLang="zh-CN" sz="1800" dirty="0">
                <a:solidFill>
                  <a:srgbClr val="C00000"/>
                </a:solidFill>
                <a:effectLst/>
                <a:latin typeface="MongolianBaiti"/>
              </a:rPr>
              <a:t>lower-precision stimuli </a:t>
            </a:r>
            <a:r>
              <a:rPr lang="en-US" altLang="zh-CN" sz="1800" dirty="0">
                <a:effectLst/>
                <a:latin typeface="MongolianBaiti"/>
              </a:rPr>
              <a:t>(t(43) = -5.40, p &lt; 0.001) despite similar perceptual performance.</a:t>
            </a:r>
          </a:p>
          <a:p>
            <a:endParaRPr lang="en-US" altLang="zh-CN" sz="1800" dirty="0">
              <a:effectLst/>
              <a:latin typeface="MongolianBaiti"/>
            </a:endParaRPr>
          </a:p>
          <a:p>
            <a:r>
              <a:rPr lang="en-US" altLang="zh-CN" sz="2000" dirty="0">
                <a:latin typeface="MongolianBaiti"/>
              </a:rPr>
              <a:t>3</a:t>
            </a:r>
            <a:r>
              <a:rPr lang="en-US" altLang="zh-CN" sz="2000" dirty="0">
                <a:effectLst/>
                <a:latin typeface="MongolianBaiti"/>
              </a:rPr>
              <a:t>. Trial-wise Prediction of Confidence  </a:t>
            </a:r>
          </a:p>
          <a:p>
            <a:r>
              <a:rPr lang="en-US" altLang="zh-CN" sz="1800" dirty="0">
                <a:effectLst/>
                <a:latin typeface="MongolianBaiti"/>
              </a:rPr>
              <a:t>Our trial-wise regression analysis further </a:t>
            </a:r>
            <a:r>
              <a:rPr lang="en-US" altLang="zh-CN" sz="1800" dirty="0">
                <a:solidFill>
                  <a:srgbClr val="0070C0"/>
                </a:solidFill>
                <a:effectLst/>
                <a:latin typeface="MongolianBaiti"/>
              </a:rPr>
              <a:t>replicated</a:t>
            </a:r>
            <a:r>
              <a:rPr lang="en-US" altLang="zh-CN" sz="1800" dirty="0">
                <a:effectLst/>
                <a:latin typeface="MongolianBaiti"/>
              </a:rPr>
              <a:t> the </a:t>
            </a:r>
            <a:r>
              <a:rPr lang="en-US" altLang="zh-CN" sz="1800" dirty="0">
                <a:solidFill>
                  <a:srgbClr val="C00000"/>
                </a:solidFill>
                <a:effectLst/>
                <a:latin typeface="MongolianBaiti"/>
              </a:rPr>
              <a:t>independence of this effect from sensory mean, RT, and accuracy</a:t>
            </a:r>
            <a:r>
              <a:rPr lang="en-US" altLang="zh-CN" sz="1800" dirty="0">
                <a:effectLst/>
                <a:latin typeface="MongolianBaiti"/>
              </a:rPr>
              <a:t>, with a </a:t>
            </a:r>
            <a:r>
              <a:rPr lang="en-US" altLang="zh-CN" sz="1800" dirty="0">
                <a:solidFill>
                  <a:srgbClr val="C00000"/>
                </a:solidFill>
                <a:effectLst/>
                <a:latin typeface="MongolianBaiti"/>
              </a:rPr>
              <a:t>significant negative impact </a:t>
            </a:r>
            <a:r>
              <a:rPr lang="en-US" altLang="zh-CN" sz="1800" dirty="0">
                <a:effectLst/>
                <a:latin typeface="MongolianBaiti"/>
              </a:rPr>
              <a:t>of </a:t>
            </a:r>
            <a:r>
              <a:rPr lang="en-US" altLang="zh-CN" sz="1800" dirty="0">
                <a:solidFill>
                  <a:srgbClr val="C00000"/>
                </a:solidFill>
                <a:effectLst/>
                <a:latin typeface="MongolianBaiti"/>
              </a:rPr>
              <a:t>reduced precision on confidence </a:t>
            </a:r>
            <a:r>
              <a:rPr lang="en-US" altLang="zh-CN" sz="1800" dirty="0">
                <a:effectLst/>
                <a:latin typeface="MongolianBaiti"/>
              </a:rPr>
              <a:t>(mean beta = -0.27, t(43) = -4.58, p &lt; 0.001). </a:t>
            </a:r>
          </a:p>
          <a:p>
            <a:endParaRPr lang="en-US" altLang="zh-CN" dirty="0">
              <a:latin typeface="MongolianBaiti"/>
            </a:endParaRPr>
          </a:p>
          <a:p>
            <a:r>
              <a:rPr lang="en-US" altLang="zh-CN" sz="2000" dirty="0">
                <a:effectLst/>
                <a:latin typeface="MongolianBaiti"/>
              </a:rPr>
              <a:t>4.VBM</a:t>
            </a:r>
            <a:endParaRPr lang="en-US" altLang="zh-CN" sz="1800" dirty="0">
              <a:effectLst/>
              <a:latin typeface="MongolianBaiti"/>
            </a:endParaRPr>
          </a:p>
          <a:p>
            <a:r>
              <a:rPr lang="en-US" altLang="zh-CN" sz="1800" dirty="0">
                <a:effectLst/>
                <a:latin typeface="MongolianBaiti"/>
              </a:rPr>
              <a:t>We then used the </a:t>
            </a:r>
            <a:r>
              <a:rPr lang="en-US" altLang="zh-CN" sz="1800" dirty="0">
                <a:solidFill>
                  <a:srgbClr val="C00000"/>
                </a:solidFill>
                <a:effectLst/>
                <a:latin typeface="MongolianBaiti"/>
              </a:rPr>
              <a:t>beta-weight</a:t>
            </a:r>
            <a:r>
              <a:rPr lang="en-US" altLang="zh-CN" sz="1800" dirty="0">
                <a:effectLst/>
                <a:latin typeface="MongolianBaiti"/>
              </a:rPr>
              <a:t> encoding the </a:t>
            </a:r>
            <a:r>
              <a:rPr lang="en-US" altLang="zh-CN" sz="1800" dirty="0">
                <a:solidFill>
                  <a:srgbClr val="0070C0"/>
                </a:solidFill>
                <a:effectLst/>
                <a:latin typeface="MongolianBaiti"/>
              </a:rPr>
              <a:t>specific influence of precision on confidence </a:t>
            </a:r>
            <a:r>
              <a:rPr lang="en-US" altLang="zh-CN" sz="1800" dirty="0">
                <a:effectLst/>
                <a:latin typeface="MongolianBaiti"/>
              </a:rPr>
              <a:t>as an </a:t>
            </a:r>
            <a:r>
              <a:rPr lang="en-US" altLang="zh-CN" sz="1800" dirty="0">
                <a:solidFill>
                  <a:srgbClr val="C00000"/>
                </a:solidFill>
                <a:effectLst/>
                <a:latin typeface="MongolianBaiti"/>
              </a:rPr>
              <a:t>index of the confidence bias(PRCBs) </a:t>
            </a:r>
            <a:r>
              <a:rPr lang="en-US" altLang="zh-CN" sz="1800" dirty="0">
                <a:effectLst/>
                <a:latin typeface="MongolianBaiti"/>
              </a:rPr>
              <a:t>in each participant, in a whole-brain multiple regression </a:t>
            </a:r>
            <a:r>
              <a:rPr lang="en-US" altLang="zh-CN" sz="1800" dirty="0">
                <a:solidFill>
                  <a:srgbClr val="C00000"/>
                </a:solidFill>
                <a:effectLst/>
                <a:latin typeface="MongolianBaiti"/>
              </a:rPr>
              <a:t>voxel-based morphometry </a:t>
            </a:r>
            <a:r>
              <a:rPr lang="en-US" altLang="zh-CN" sz="1800" dirty="0">
                <a:effectLst/>
                <a:latin typeface="MongolianBaiti"/>
              </a:rPr>
              <a:t>analysis. </a:t>
            </a:r>
            <a:endParaRPr lang="en-US" altLang="zh-CN" sz="2000" dirty="0"/>
          </a:p>
          <a:p>
            <a:endParaRPr lang="en-US" altLang="zh-CN" sz="1800" dirty="0">
              <a:effectLst/>
              <a:latin typeface="MongolianBaiti"/>
            </a:endParaRPr>
          </a:p>
          <a:p>
            <a:endParaRPr lang="en-US" altLang="zh-CN" sz="2000" dirty="0"/>
          </a:p>
          <a:p>
            <a:endParaRPr lang="en-US" altLang="zh-CN" sz="2000" dirty="0">
              <a:effectLst/>
              <a:latin typeface="MongolianBaiti"/>
            </a:endParaRPr>
          </a:p>
          <a:p>
            <a:endParaRPr lang="en-US" altLang="zh-CN" sz="20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77601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D730FA35-680A-9E4F-8CD6-427EC1269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880342"/>
            <a:ext cx="10388600" cy="6007100"/>
          </a:xfrm>
          <a:prstGeom prst="rect">
            <a:avLst/>
          </a:prstGeom>
        </p:spPr>
      </p:pic>
      <p:sp>
        <p:nvSpPr>
          <p:cNvPr id="6" name="文本框 5">
            <a:extLst>
              <a:ext uri="{FF2B5EF4-FFF2-40B4-BE49-F238E27FC236}">
                <a16:creationId xmlns:a16="http://schemas.microsoft.com/office/drawing/2014/main" id="{1DDBFEDE-23D7-5246-BF5B-3698E074BFEA}"/>
              </a:ext>
            </a:extLst>
          </p:cNvPr>
          <p:cNvSpPr txBox="1"/>
          <p:nvPr/>
        </p:nvSpPr>
        <p:spPr>
          <a:xfrm>
            <a:off x="6069622" y="5965413"/>
            <a:ext cx="4811038" cy="1015663"/>
          </a:xfrm>
          <a:prstGeom prst="rect">
            <a:avLst/>
          </a:prstGeom>
          <a:noFill/>
        </p:spPr>
        <p:txBody>
          <a:bodyPr wrap="square" rtlCol="0">
            <a:spAutoFit/>
          </a:bodyPr>
          <a:lstStyle/>
          <a:p>
            <a:r>
              <a:rPr lang="en-US" altLang="zh-CN" sz="2000" dirty="0">
                <a:solidFill>
                  <a:srgbClr val="C00000"/>
                </a:solidFill>
                <a:effectLst/>
                <a:latin typeface="MongolianBaiti"/>
              </a:rPr>
              <a:t>SPL grey matter volume correlates with individual differences in precision-bias. </a:t>
            </a:r>
            <a:endParaRPr lang="en-US" altLang="zh-CN" sz="2000" dirty="0">
              <a:solidFill>
                <a:srgbClr val="C00000"/>
              </a:solidFill>
            </a:endParaRPr>
          </a:p>
          <a:p>
            <a:endParaRPr kumimoji="1" lang="zh-CN" altLang="en-US" sz="2000" dirty="0">
              <a:solidFill>
                <a:srgbClr val="C00000"/>
              </a:solidFill>
            </a:endParaRPr>
          </a:p>
        </p:txBody>
      </p:sp>
    </p:spTree>
    <p:extLst>
      <p:ext uri="{BB962C8B-B14F-4D97-AF65-F5344CB8AC3E}">
        <p14:creationId xmlns:p14="http://schemas.microsoft.com/office/powerpoint/2010/main" val="510079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Experiment3——PRCB</a:t>
            </a:r>
            <a:r>
              <a:rPr lang="zh-CN" altLang="en-US" sz="2800" b="1" cap="none" dirty="0">
                <a:solidFill>
                  <a:schemeClr val="tx2">
                    <a:lumMod val="60000"/>
                    <a:lumOff val="40000"/>
                  </a:schemeClr>
                </a:solidFill>
                <a:latin typeface="+mn-lt"/>
              </a:rPr>
              <a:t>和瞳孔扩张程度的关系</a:t>
            </a:r>
          </a:p>
        </p:txBody>
      </p:sp>
    </p:spTree>
    <p:extLst>
      <p:ext uri="{BB962C8B-B14F-4D97-AF65-F5344CB8AC3E}">
        <p14:creationId xmlns:p14="http://schemas.microsoft.com/office/powerpoint/2010/main" val="43117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sz="1800" dirty="0">
                <a:effectLst/>
                <a:latin typeface="MongolianBaiti"/>
              </a:rPr>
              <a:t>In Experiment 3, we adapted our task for </a:t>
            </a:r>
            <a:r>
              <a:rPr lang="en-US" altLang="zh-CN" sz="1800" dirty="0">
                <a:solidFill>
                  <a:srgbClr val="C00000"/>
                </a:solidFill>
                <a:effectLst/>
                <a:latin typeface="MongolianBaiti"/>
              </a:rPr>
              <a:t>pupillometry</a:t>
            </a:r>
            <a:r>
              <a:rPr lang="en-US" altLang="zh-CN" sz="1800" dirty="0">
                <a:effectLst/>
                <a:latin typeface="MongolianBaiti"/>
              </a:rPr>
              <a:t> to assess how task-evoked changes in arousal encode the interaction of sensory precision and confidence. </a:t>
            </a:r>
          </a:p>
          <a:p>
            <a:endParaRPr lang="en-US" altLang="zh-CN" dirty="0">
              <a:latin typeface="MongolianBaiti"/>
            </a:endParaRPr>
          </a:p>
          <a:p>
            <a:r>
              <a:rPr lang="en-US" altLang="zh-CN" sz="1800" dirty="0">
                <a:effectLst/>
                <a:latin typeface="MongolianBaiti"/>
              </a:rPr>
              <a:t>Experiment 3 (N = 32, 19 females, average age = 24 years, range = 18-38) </a:t>
            </a:r>
            <a:r>
              <a:rPr lang="en-US" altLang="zh-CN" dirty="0">
                <a:solidFill>
                  <a:srgbClr val="C00000"/>
                </a:solidFill>
                <a:latin typeface="MongolianBaiti"/>
              </a:rPr>
              <a:t>(28</a:t>
            </a:r>
            <a:r>
              <a:rPr lang="zh-CN" altLang="en-US" dirty="0">
                <a:solidFill>
                  <a:srgbClr val="C00000"/>
                </a:solidFill>
                <a:latin typeface="MongolianBaiti"/>
              </a:rPr>
              <a:t> </a:t>
            </a:r>
            <a:r>
              <a:rPr lang="en-US" altLang="zh-CN" dirty="0">
                <a:solidFill>
                  <a:srgbClr val="C00000"/>
                </a:solidFill>
                <a:latin typeface="MongolianBaiti"/>
              </a:rPr>
              <a:t>in</a:t>
            </a:r>
            <a:r>
              <a:rPr lang="zh-CN" altLang="en-US" dirty="0">
                <a:solidFill>
                  <a:srgbClr val="C00000"/>
                </a:solidFill>
                <a:latin typeface="MongolianBaiti"/>
              </a:rPr>
              <a:t> </a:t>
            </a:r>
            <a:r>
              <a:rPr lang="en-US" altLang="zh-CN" dirty="0">
                <a:solidFill>
                  <a:srgbClr val="C00000"/>
                </a:solidFill>
                <a:latin typeface="MongolianBaiti"/>
              </a:rPr>
              <a:t>analysis)</a:t>
            </a:r>
            <a:r>
              <a:rPr lang="en-US" altLang="zh-CN" sz="1800" dirty="0">
                <a:effectLst/>
                <a:latin typeface="MongolianBaiti"/>
              </a:rPr>
              <a:t>was identical to Experiment 1, with the following exceptions designed to maximize precision of our pupil measurements. </a:t>
            </a:r>
          </a:p>
          <a:p>
            <a:r>
              <a:rPr lang="en-US" altLang="zh-CN" sz="1800" dirty="0">
                <a:effectLst/>
                <a:latin typeface="MongolianBaiti"/>
              </a:rPr>
              <a:t>Participants completed </a:t>
            </a:r>
            <a:r>
              <a:rPr lang="en-US" altLang="zh-CN" sz="1800" dirty="0">
                <a:solidFill>
                  <a:srgbClr val="C00000"/>
                </a:solidFill>
                <a:effectLst/>
                <a:latin typeface="MongolianBaiti"/>
              </a:rPr>
              <a:t>480 trials </a:t>
            </a:r>
            <a:r>
              <a:rPr lang="en-US" altLang="zh-CN" sz="1800" dirty="0">
                <a:effectLst/>
                <a:latin typeface="MongolianBaiti"/>
              </a:rPr>
              <a:t>divided evenly between each staircase condition, with </a:t>
            </a:r>
            <a:r>
              <a:rPr lang="en-US" altLang="zh-CN" sz="1800" dirty="0">
                <a:solidFill>
                  <a:srgbClr val="C00000"/>
                </a:solidFill>
                <a:effectLst/>
                <a:latin typeface="MongolianBaiti"/>
              </a:rPr>
              <a:t>8 randomized blocks </a:t>
            </a:r>
            <a:r>
              <a:rPr lang="en-US" altLang="zh-CN" sz="1800" dirty="0">
                <a:effectLst/>
                <a:latin typeface="MongolianBaiti"/>
              </a:rPr>
              <a:t>of </a:t>
            </a:r>
            <a:r>
              <a:rPr lang="en-US" altLang="zh-CN" sz="1800" dirty="0">
                <a:solidFill>
                  <a:srgbClr val="C00000"/>
                </a:solidFill>
                <a:effectLst/>
                <a:latin typeface="MongolianBaiti"/>
              </a:rPr>
              <a:t>60 trials </a:t>
            </a:r>
            <a:r>
              <a:rPr lang="en-US" altLang="zh-CN" sz="1800" dirty="0">
                <a:effectLst/>
                <a:latin typeface="MongolianBaiti"/>
              </a:rPr>
              <a:t>each. </a:t>
            </a:r>
          </a:p>
          <a:p>
            <a:endParaRPr lang="en-US" altLang="zh-CN" dirty="0">
              <a:latin typeface="MongolianBaiti"/>
            </a:endParaRPr>
          </a:p>
          <a:p>
            <a:r>
              <a:rPr lang="en-US" altLang="zh-CN" sz="1800" dirty="0">
                <a:effectLst/>
                <a:latin typeface="MongolianBaiti"/>
              </a:rPr>
              <a:t>To </a:t>
            </a:r>
            <a:r>
              <a:rPr lang="en-US" altLang="zh-CN" sz="1800" dirty="0">
                <a:solidFill>
                  <a:srgbClr val="0070C0"/>
                </a:solidFill>
                <a:effectLst/>
                <a:latin typeface="MongolianBaiti"/>
              </a:rPr>
              <a:t>equate discrimination difficulty</a:t>
            </a:r>
            <a:r>
              <a:rPr lang="en-US" altLang="zh-CN" sz="1800" dirty="0">
                <a:effectLst/>
                <a:latin typeface="MongolianBaiti"/>
              </a:rPr>
              <a:t>, which can have a profound impact on pupil dilation (Kahneman and Beatty, 1966), in </a:t>
            </a:r>
            <a:r>
              <a:rPr lang="en-US" altLang="zh-CN" sz="1800" dirty="0">
                <a:solidFill>
                  <a:srgbClr val="0070C0"/>
                </a:solidFill>
                <a:effectLst/>
                <a:latin typeface="MongolianBaiti"/>
              </a:rPr>
              <a:t>two separate 2-down 1-up staircase </a:t>
            </a:r>
            <a:r>
              <a:rPr lang="en-US" altLang="zh-CN" sz="1800" dirty="0">
                <a:effectLst/>
                <a:latin typeface="MongolianBaiti"/>
              </a:rPr>
              <a:t>conditions we continuously </a:t>
            </a:r>
            <a:r>
              <a:rPr lang="en-US" altLang="zh-CN" sz="1800" dirty="0">
                <a:solidFill>
                  <a:srgbClr val="0070C0"/>
                </a:solidFill>
                <a:effectLst/>
                <a:latin typeface="MongolianBaiti"/>
              </a:rPr>
              <a:t>adapted mean signal </a:t>
            </a:r>
            <a:r>
              <a:rPr lang="en-US" altLang="zh-CN" sz="1800" dirty="0">
                <a:effectLst/>
                <a:latin typeface="MongolianBaiti"/>
              </a:rPr>
              <a:t>with </a:t>
            </a:r>
            <a:r>
              <a:rPr lang="en-US" altLang="zh-CN" sz="1800" dirty="0">
                <a:solidFill>
                  <a:srgbClr val="C00000"/>
                </a:solidFill>
                <a:effectLst/>
                <a:latin typeface="MongolianBaiti"/>
              </a:rPr>
              <a:t>a fixed precision</a:t>
            </a:r>
            <a:r>
              <a:rPr lang="en-US" altLang="zh-CN" sz="1800" dirty="0">
                <a:effectLst/>
                <a:latin typeface="MongolianBaiti"/>
              </a:rPr>
              <a:t> of </a:t>
            </a:r>
            <a:r>
              <a:rPr lang="en-US" altLang="zh-CN" sz="1800" dirty="0">
                <a:solidFill>
                  <a:srgbClr val="0070C0"/>
                </a:solidFill>
                <a:effectLst/>
                <a:latin typeface="MongolianBaiti"/>
              </a:rPr>
              <a:t>either 15 or 25 standard degrees</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 This resulted in a </a:t>
            </a:r>
            <a:r>
              <a:rPr lang="en-US" altLang="zh-CN" sz="1800" dirty="0">
                <a:solidFill>
                  <a:srgbClr val="C00000"/>
                </a:solidFill>
                <a:effectLst/>
                <a:latin typeface="MongolianBaiti"/>
              </a:rPr>
              <a:t>low mean</a:t>
            </a:r>
            <a:r>
              <a:rPr lang="en-US" altLang="zh-CN" sz="1800" dirty="0">
                <a:effectLst/>
                <a:latin typeface="MongolianBaiti"/>
              </a:rPr>
              <a:t>, </a:t>
            </a:r>
            <a:r>
              <a:rPr lang="en-US" altLang="zh-CN" sz="1800" dirty="0">
                <a:solidFill>
                  <a:srgbClr val="C00000"/>
                </a:solidFill>
                <a:effectLst/>
                <a:latin typeface="MongolianBaiti"/>
              </a:rPr>
              <a:t>low precision condition </a:t>
            </a:r>
            <a:r>
              <a:rPr lang="en-US" altLang="zh-CN" sz="1800" dirty="0">
                <a:effectLst/>
                <a:latin typeface="MongolianBaiti"/>
              </a:rPr>
              <a:t>(Signal </a:t>
            </a:r>
            <a:r>
              <a:rPr lang="el-GR" altLang="zh-CN" sz="1800" dirty="0">
                <a:effectLst/>
                <a:latin typeface="MongolianBaiti"/>
              </a:rPr>
              <a:t>μ =3.29°, </a:t>
            </a:r>
            <a:r>
              <a:rPr lang="en-US" altLang="zh-CN" sz="1800" dirty="0">
                <a:effectLst/>
                <a:latin typeface="MongolianBaiti"/>
              </a:rPr>
              <a:t>SD = 1.35°, Signal Precision </a:t>
            </a:r>
            <a:r>
              <a:rPr lang="el-GR" altLang="zh-CN" sz="1800" dirty="0">
                <a:effectLst/>
                <a:latin typeface="Cambria" panose="02040503050406030204" pitchFamily="18" charset="0"/>
              </a:rPr>
              <a:t>σ </a:t>
            </a:r>
            <a:r>
              <a:rPr lang="el-GR" altLang="zh-CN" sz="1800" dirty="0">
                <a:effectLst/>
                <a:latin typeface="MongolianBaiti"/>
              </a:rPr>
              <a:t>= 25°) </a:t>
            </a:r>
            <a:r>
              <a:rPr lang="en-US" altLang="zh-CN" sz="1800" dirty="0">
                <a:effectLst/>
                <a:latin typeface="MongolianBaiti"/>
              </a:rPr>
              <a:t>and a </a:t>
            </a:r>
            <a:r>
              <a:rPr lang="en-US" altLang="zh-CN" sz="1800" dirty="0">
                <a:solidFill>
                  <a:srgbClr val="C00000"/>
                </a:solidFill>
                <a:effectLst/>
                <a:latin typeface="MongolianBaiti"/>
              </a:rPr>
              <a:t>high mean</a:t>
            </a:r>
            <a:r>
              <a:rPr lang="en-US" altLang="zh-CN" sz="1800" dirty="0">
                <a:effectLst/>
                <a:latin typeface="MongolianBaiti"/>
              </a:rPr>
              <a:t>, </a:t>
            </a:r>
            <a:r>
              <a:rPr lang="en-US" altLang="zh-CN" sz="1800" dirty="0">
                <a:solidFill>
                  <a:srgbClr val="C00000"/>
                </a:solidFill>
                <a:effectLst/>
                <a:latin typeface="MongolianBaiti"/>
              </a:rPr>
              <a:t>high precision condition </a:t>
            </a:r>
            <a:r>
              <a:rPr lang="en-US" altLang="zh-CN" sz="1800" dirty="0">
                <a:effectLst/>
                <a:latin typeface="MongolianBaiti"/>
              </a:rPr>
              <a:t>(Signal </a:t>
            </a:r>
            <a:r>
              <a:rPr lang="el-GR" altLang="zh-CN" sz="1800" dirty="0">
                <a:effectLst/>
                <a:latin typeface="MongolianBaiti"/>
              </a:rPr>
              <a:t>μ = 5.96°, </a:t>
            </a:r>
            <a:r>
              <a:rPr lang="en-US" altLang="zh-CN" sz="1800" dirty="0">
                <a:effectLst/>
                <a:latin typeface="MongolianBaiti"/>
              </a:rPr>
              <a:t>SD = 2.87°, Signal Precision </a:t>
            </a:r>
            <a:r>
              <a:rPr lang="el-GR" altLang="zh-CN" sz="1800" dirty="0">
                <a:effectLst/>
                <a:latin typeface="Cambria" panose="02040503050406030204" pitchFamily="18" charset="0"/>
              </a:rPr>
              <a:t>σ </a:t>
            </a:r>
            <a:r>
              <a:rPr lang="el-GR" altLang="zh-CN" sz="1800" dirty="0">
                <a:effectLst/>
                <a:latin typeface="MongolianBaiti"/>
              </a:rPr>
              <a:t>= 15°). </a:t>
            </a:r>
            <a:endParaRPr lang="en-US" altLang="zh-CN" sz="1800" dirty="0">
              <a:effectLst/>
              <a:latin typeface="MongolianBaiti"/>
            </a:endParaRPr>
          </a:p>
          <a:p>
            <a:endParaRPr lang="en-US" altLang="zh-CN" dirty="0">
              <a:latin typeface="MongolianBaiti"/>
            </a:endParaRPr>
          </a:p>
          <a:p>
            <a:endParaRPr lang="el-GR"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2670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33406"/>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one-way repeated measures ANCOVA </a:t>
            </a:r>
          </a:p>
          <a:p>
            <a:endParaRPr lang="en-US" altLang="zh-CN" dirty="0">
              <a:latin typeface="MongolianBaiti"/>
            </a:endParaRPr>
          </a:p>
          <a:p>
            <a:r>
              <a:rPr lang="en-US" altLang="zh-CN" dirty="0">
                <a:latin typeface="MongolianBaiti"/>
              </a:rPr>
              <a:t>H</a:t>
            </a:r>
            <a:r>
              <a:rPr lang="en-US" altLang="zh-CN" sz="1800" dirty="0">
                <a:effectLst/>
                <a:latin typeface="MongolianBaiti"/>
              </a:rPr>
              <a:t>owever this approach </a:t>
            </a:r>
            <a:r>
              <a:rPr lang="en-US" altLang="zh-CN" sz="1800" dirty="0">
                <a:solidFill>
                  <a:srgbClr val="0070C0"/>
                </a:solidFill>
                <a:effectLst/>
                <a:latin typeface="MongolianBaiti"/>
              </a:rPr>
              <a:t>introduces</a:t>
            </a:r>
            <a:r>
              <a:rPr lang="en-US" altLang="zh-CN" sz="1800" dirty="0">
                <a:effectLst/>
                <a:latin typeface="MongolianBaiti"/>
              </a:rPr>
              <a:t> a </a:t>
            </a:r>
            <a:r>
              <a:rPr lang="en-US" altLang="zh-CN" sz="1800" dirty="0">
                <a:solidFill>
                  <a:srgbClr val="C00000"/>
                </a:solidFill>
                <a:effectLst/>
                <a:latin typeface="MongolianBaiti"/>
              </a:rPr>
              <a:t>strong trial-wise correlation </a:t>
            </a:r>
            <a:r>
              <a:rPr lang="en-US" altLang="zh-CN" sz="1800" dirty="0">
                <a:effectLst/>
                <a:latin typeface="MongolianBaiti"/>
              </a:rPr>
              <a:t>between </a:t>
            </a:r>
            <a:r>
              <a:rPr lang="en-US" altLang="zh-CN" sz="1800" dirty="0">
                <a:solidFill>
                  <a:srgbClr val="C00000"/>
                </a:solidFill>
                <a:effectLst/>
                <a:latin typeface="MongolianBaiti"/>
              </a:rPr>
              <a:t>mean and precision </a:t>
            </a:r>
            <a:r>
              <a:rPr lang="en-US" altLang="zh-CN" sz="1800" dirty="0">
                <a:effectLst/>
                <a:latin typeface="MongolianBaiti"/>
              </a:rPr>
              <a:t>which we sought to account for in our analyses.</a:t>
            </a:r>
          </a:p>
          <a:p>
            <a:endParaRPr lang="en-US" altLang="zh-CN" dirty="0">
              <a:latin typeface="MongolianBaiti"/>
            </a:endParaRPr>
          </a:p>
          <a:p>
            <a:r>
              <a:rPr lang="en-US" altLang="zh-CN" sz="1800" dirty="0">
                <a:effectLst/>
                <a:latin typeface="MongolianBaiti"/>
              </a:rPr>
              <a:t>In our behavioral analysis, we first assessed whether our procedure equated performance. </a:t>
            </a:r>
          </a:p>
          <a:p>
            <a:r>
              <a:rPr lang="en-US" altLang="zh-CN" sz="1800" dirty="0">
                <a:effectLst/>
                <a:latin typeface="MongolianBaiti"/>
              </a:rPr>
              <a:t>Indeed, </a:t>
            </a:r>
            <a:r>
              <a:rPr lang="en-US" altLang="zh-CN" sz="1800" dirty="0">
                <a:solidFill>
                  <a:srgbClr val="C00000"/>
                </a:solidFill>
                <a:effectLst/>
                <a:latin typeface="MongolianBaiti"/>
              </a:rPr>
              <a:t>pairwise t-tests </a:t>
            </a:r>
            <a:r>
              <a:rPr lang="en-US" altLang="zh-CN" sz="1800" dirty="0">
                <a:effectLst/>
                <a:latin typeface="MongolianBaiti"/>
              </a:rPr>
              <a:t>did </a:t>
            </a:r>
            <a:r>
              <a:rPr lang="en-US" altLang="zh-CN" sz="1800" dirty="0">
                <a:solidFill>
                  <a:srgbClr val="0070C0"/>
                </a:solidFill>
                <a:effectLst/>
                <a:latin typeface="MongolianBaiti"/>
              </a:rPr>
              <a:t>not</a:t>
            </a:r>
            <a:r>
              <a:rPr lang="en-US" altLang="zh-CN" sz="1800" dirty="0">
                <a:effectLst/>
                <a:latin typeface="MongolianBaiti"/>
              </a:rPr>
              <a:t> reveal any </a:t>
            </a:r>
            <a:r>
              <a:rPr lang="en-US" altLang="zh-CN" sz="1800" dirty="0">
                <a:solidFill>
                  <a:srgbClr val="0070C0"/>
                </a:solidFill>
                <a:effectLst/>
                <a:latin typeface="MongolianBaiti"/>
              </a:rPr>
              <a:t>significant differences </a:t>
            </a:r>
            <a:r>
              <a:rPr lang="en-US" altLang="zh-CN" sz="1800" dirty="0">
                <a:effectLst/>
                <a:latin typeface="MongolianBaiti"/>
              </a:rPr>
              <a:t>in </a:t>
            </a:r>
            <a:r>
              <a:rPr lang="en-US" altLang="zh-CN" sz="1800" dirty="0">
                <a:solidFill>
                  <a:srgbClr val="C00000"/>
                </a:solidFill>
                <a:effectLst/>
                <a:latin typeface="MongolianBaiti"/>
              </a:rPr>
              <a:t>mean RT </a:t>
            </a:r>
            <a:r>
              <a:rPr lang="en-US" altLang="zh-CN" sz="1800" dirty="0">
                <a:effectLst/>
                <a:latin typeface="MongolianBaiti"/>
              </a:rPr>
              <a:t>(t(27) = 1.96, p = 0.057) or </a:t>
            </a:r>
            <a:r>
              <a:rPr lang="en-US" altLang="zh-CN" sz="1800" dirty="0">
                <a:solidFill>
                  <a:srgbClr val="C00000"/>
                </a:solidFill>
                <a:effectLst/>
                <a:latin typeface="MongolianBaiti"/>
              </a:rPr>
              <a:t>d’</a:t>
            </a:r>
            <a:r>
              <a:rPr lang="en-US" altLang="zh-CN" sz="1800" dirty="0">
                <a:effectLst/>
                <a:latin typeface="MongolianBaiti"/>
              </a:rPr>
              <a:t> (t(27) = -0.91, p = 0.37). </a:t>
            </a:r>
          </a:p>
          <a:p>
            <a:r>
              <a:rPr lang="en-US" altLang="zh-CN" sz="1800" dirty="0">
                <a:effectLst/>
                <a:latin typeface="MongolianBaiti"/>
              </a:rPr>
              <a:t>In contrast to our previous experiments in which trial-wise mean and precision were de-correlated, here we observed </a:t>
            </a:r>
            <a:r>
              <a:rPr lang="en-US" altLang="zh-CN" sz="1800" dirty="0">
                <a:solidFill>
                  <a:srgbClr val="0070C0"/>
                </a:solidFill>
                <a:effectLst/>
                <a:latin typeface="MongolianBaiti"/>
              </a:rPr>
              <a:t>no significant overall effect </a:t>
            </a:r>
            <a:r>
              <a:rPr lang="en-US" altLang="zh-CN" sz="1800" dirty="0">
                <a:effectLst/>
                <a:latin typeface="MongolianBaiti"/>
              </a:rPr>
              <a:t>of </a:t>
            </a:r>
            <a:r>
              <a:rPr lang="en-US" altLang="zh-CN" sz="1800" dirty="0">
                <a:solidFill>
                  <a:srgbClr val="C00000"/>
                </a:solidFill>
                <a:effectLst/>
                <a:latin typeface="MongolianBaiti"/>
              </a:rPr>
              <a:t>stimulus precision on confidence </a:t>
            </a:r>
            <a:r>
              <a:rPr lang="en-US" altLang="zh-CN" sz="1800" dirty="0">
                <a:effectLst/>
                <a:latin typeface="MongolianBaiti"/>
              </a:rPr>
              <a:t>(t(27) = 0.91, p = 0.37), replicating De </a:t>
            </a:r>
            <a:r>
              <a:rPr lang="en-US" altLang="zh-CN" sz="1800" dirty="0" err="1">
                <a:effectLst/>
                <a:latin typeface="MongolianBaiti"/>
              </a:rPr>
              <a:t>Gardelle</a:t>
            </a:r>
            <a:r>
              <a:rPr lang="en-US" altLang="zh-CN" sz="1800" dirty="0">
                <a:effectLst/>
                <a:latin typeface="MongolianBaiti"/>
              </a:rPr>
              <a:t> et al (2015). </a:t>
            </a:r>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2057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741402"/>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endParaRPr lang="en-US" altLang="zh-CN" dirty="0">
              <a:latin typeface="MongolianBaiti"/>
            </a:endParaRPr>
          </a:p>
          <a:p>
            <a:r>
              <a:rPr lang="en-US" altLang="zh-CN" sz="1800" dirty="0">
                <a:effectLst/>
                <a:latin typeface="MongolianBaiti"/>
              </a:rPr>
              <a:t>As this effect is confounded by the staircase-induced correlation between sensory mean and precision, we re-</a:t>
            </a:r>
            <a:r>
              <a:rPr lang="en-US" altLang="zh-CN" sz="1800" dirty="0" err="1">
                <a:effectLst/>
                <a:latin typeface="MongolianBaiti"/>
              </a:rPr>
              <a:t>analysed</a:t>
            </a:r>
            <a:r>
              <a:rPr lang="en-US" altLang="zh-CN" sz="1800" dirty="0">
                <a:effectLst/>
                <a:latin typeface="MongolianBaiti"/>
              </a:rPr>
              <a:t> the confidence data in a </a:t>
            </a:r>
            <a:r>
              <a:rPr lang="en-US" altLang="zh-CN" sz="1800" dirty="0">
                <a:solidFill>
                  <a:srgbClr val="C00000"/>
                </a:solidFill>
                <a:effectLst/>
                <a:latin typeface="MongolianBaiti"/>
              </a:rPr>
              <a:t>one-way repeated measures ANCOVA </a:t>
            </a:r>
            <a:r>
              <a:rPr lang="en-US" altLang="zh-CN" sz="1800" dirty="0">
                <a:effectLst/>
                <a:latin typeface="MongolianBaiti"/>
              </a:rPr>
              <a:t>(Factor: Precision), while controlling for the difference in </a:t>
            </a:r>
            <a:r>
              <a:rPr lang="en-US" altLang="zh-CN" sz="1800" dirty="0">
                <a:solidFill>
                  <a:srgbClr val="C00000"/>
                </a:solidFill>
                <a:effectLst/>
                <a:latin typeface="MongolianBaiti"/>
              </a:rPr>
              <a:t>median signal orie</a:t>
            </a:r>
            <a:r>
              <a:rPr lang="en-US" altLang="zh-CN" sz="1800" dirty="0">
                <a:effectLst/>
                <a:latin typeface="MongolianBaiti"/>
              </a:rPr>
              <a:t>ntation </a:t>
            </a:r>
            <a:r>
              <a:rPr lang="en-US" altLang="zh-CN" sz="1800" dirty="0">
                <a:solidFill>
                  <a:srgbClr val="0070C0"/>
                </a:solidFill>
                <a:effectLst/>
                <a:latin typeface="MongolianBaiti"/>
              </a:rPr>
              <a:t>between each condition</a:t>
            </a:r>
            <a:r>
              <a:rPr lang="en-US" altLang="zh-CN" sz="1800" dirty="0">
                <a:effectLst/>
                <a:latin typeface="MongolianBaiti"/>
              </a:rPr>
              <a:t>. </a:t>
            </a:r>
            <a:r>
              <a:rPr lang="zh-CN" altLang="en-US" sz="1800" dirty="0">
                <a:effectLst/>
                <a:latin typeface="MongolianBaiti"/>
              </a:rPr>
              <a:t>（</a:t>
            </a:r>
            <a:r>
              <a:rPr lang="en-US" altLang="zh-CN" sz="1800" dirty="0">
                <a:effectLst/>
                <a:latin typeface="MongolianBaiti"/>
              </a:rPr>
              <a:t>HMHP</a:t>
            </a:r>
            <a:r>
              <a:rPr lang="zh-CN" altLang="en-US" sz="1800" dirty="0">
                <a:effectLst/>
                <a:latin typeface="MongolianBaiti"/>
              </a:rPr>
              <a:t> </a:t>
            </a:r>
            <a:r>
              <a:rPr lang="en-US" altLang="zh-CN" sz="1800" dirty="0">
                <a:effectLst/>
                <a:latin typeface="MongolianBaiti"/>
              </a:rPr>
              <a:t>vs</a:t>
            </a:r>
            <a:r>
              <a:rPr lang="zh-CN" altLang="en-US" sz="1800" dirty="0">
                <a:effectLst/>
                <a:latin typeface="MongolianBaiti"/>
              </a:rPr>
              <a:t> </a:t>
            </a:r>
            <a:r>
              <a:rPr lang="en-US" altLang="zh-CN" sz="1800" dirty="0">
                <a:effectLst/>
                <a:latin typeface="MongolianBaiti"/>
              </a:rPr>
              <a:t>LMLP</a:t>
            </a:r>
            <a:r>
              <a:rPr lang="zh-CN" altLang="en-US" sz="1800" dirty="0">
                <a:effectLst/>
                <a:latin typeface="MongolianBaiti"/>
              </a:rPr>
              <a:t>）</a:t>
            </a:r>
            <a:endParaRPr lang="en-US" altLang="zh-CN" sz="1800" dirty="0">
              <a:effectLst/>
              <a:latin typeface="MongolianBaiti"/>
            </a:endParaRPr>
          </a:p>
          <a:p>
            <a:endParaRPr lang="en-US" altLang="zh-CN" dirty="0">
              <a:latin typeface="MongolianBaiti"/>
            </a:endParaRPr>
          </a:p>
          <a:p>
            <a:r>
              <a:rPr lang="en-US" altLang="zh-CN" sz="1800" dirty="0">
                <a:effectLst/>
                <a:latin typeface="MongolianBaiti"/>
              </a:rPr>
              <a:t>This revealed </a:t>
            </a:r>
            <a:r>
              <a:rPr lang="en-US" altLang="zh-CN" sz="1800" dirty="0">
                <a:solidFill>
                  <a:srgbClr val="0070C0"/>
                </a:solidFill>
                <a:effectLst/>
                <a:latin typeface="MongolianBaiti"/>
              </a:rPr>
              <a:t>a significant main effect </a:t>
            </a:r>
            <a:r>
              <a:rPr lang="en-US" altLang="zh-CN" sz="1800" dirty="0">
                <a:effectLst/>
                <a:latin typeface="MongolianBaiti"/>
              </a:rPr>
              <a:t>of </a:t>
            </a:r>
            <a:r>
              <a:rPr lang="en-US" altLang="zh-CN" sz="1800" dirty="0">
                <a:solidFill>
                  <a:srgbClr val="C00000"/>
                </a:solidFill>
                <a:effectLst/>
                <a:latin typeface="MongolianBaiti"/>
              </a:rPr>
              <a:t>precision on confidence </a:t>
            </a:r>
            <a:r>
              <a:rPr lang="en-US" altLang="zh-CN" sz="1800" dirty="0">
                <a:effectLst/>
                <a:latin typeface="MongolianBaiti"/>
              </a:rPr>
              <a:t>(F(1, 26) = 8.09, p = 0.009, partial </a:t>
            </a:r>
            <a:r>
              <a:rPr lang="el-GR" altLang="zh-CN" sz="1800" dirty="0">
                <a:effectLst/>
                <a:latin typeface="Cambria" panose="02040503050406030204" pitchFamily="18" charset="0"/>
              </a:rPr>
              <a:t>η</a:t>
            </a:r>
            <a:r>
              <a:rPr lang="el-GR" altLang="zh-CN" sz="1800" dirty="0">
                <a:effectLst/>
                <a:latin typeface="MongolianBaiti"/>
              </a:rPr>
              <a:t>2 = 0.19) </a:t>
            </a:r>
            <a:r>
              <a:rPr lang="en-US" altLang="zh-CN" sz="1800" dirty="0">
                <a:effectLst/>
                <a:latin typeface="MongolianBaiti"/>
              </a:rPr>
              <a:t>and a precision by orientation difference </a:t>
            </a:r>
            <a:r>
              <a:rPr lang="en-US" altLang="zh-CN" sz="1800" dirty="0">
                <a:solidFill>
                  <a:srgbClr val="C00000"/>
                </a:solidFill>
                <a:effectLst/>
                <a:latin typeface="MongolianBaiti"/>
              </a:rPr>
              <a:t>interaction</a:t>
            </a:r>
            <a:r>
              <a:rPr lang="en-US" altLang="zh-CN" sz="1800" dirty="0">
                <a:effectLst/>
                <a:latin typeface="MongolianBaiti"/>
              </a:rPr>
              <a:t> (F(1,26) = 7.74, p = 0.01, partial </a:t>
            </a:r>
            <a:r>
              <a:rPr lang="el-GR" altLang="zh-CN" sz="1800" dirty="0">
                <a:effectLst/>
                <a:latin typeface="Cambria" panose="02040503050406030204" pitchFamily="18" charset="0"/>
              </a:rPr>
              <a:t>η</a:t>
            </a:r>
            <a:r>
              <a:rPr lang="el-GR" altLang="zh-CN" sz="1800" dirty="0">
                <a:effectLst/>
                <a:latin typeface="MongolianBaiti"/>
              </a:rPr>
              <a:t>2 = 0.19).</a:t>
            </a:r>
            <a:endParaRPr lang="en-US" altLang="zh-CN" dirty="0">
              <a:latin typeface="MongolianBaiti"/>
            </a:endParaRPr>
          </a:p>
          <a:p>
            <a:r>
              <a:rPr lang="en-US" altLang="zh-CN" sz="1800" dirty="0">
                <a:effectLst/>
                <a:latin typeface="MongolianBaiti"/>
              </a:rPr>
              <a:t>Thus, when accounting for the staircase-induced mean difference, </a:t>
            </a:r>
            <a:r>
              <a:rPr lang="en-US" altLang="zh-CN" sz="1800" dirty="0">
                <a:solidFill>
                  <a:srgbClr val="C00000"/>
                </a:solidFill>
                <a:effectLst/>
                <a:latin typeface="MongolianBaiti"/>
              </a:rPr>
              <a:t>the precision-related bias is again apparent</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This result was </a:t>
            </a:r>
            <a:r>
              <a:rPr lang="en-US" altLang="zh-CN" sz="1800" dirty="0">
                <a:solidFill>
                  <a:srgbClr val="C00000"/>
                </a:solidFill>
                <a:effectLst/>
                <a:latin typeface="MongolianBaiti"/>
              </a:rPr>
              <a:t>further confirmed </a:t>
            </a:r>
            <a:r>
              <a:rPr lang="en-US" altLang="zh-CN" sz="1800" dirty="0">
                <a:effectLst/>
                <a:latin typeface="MongolianBaiti"/>
              </a:rPr>
              <a:t>by our </a:t>
            </a:r>
            <a:r>
              <a:rPr lang="en-US" altLang="zh-CN" sz="1800" dirty="0">
                <a:solidFill>
                  <a:srgbClr val="C00000"/>
                </a:solidFill>
                <a:effectLst/>
                <a:latin typeface="MongolianBaiti"/>
              </a:rPr>
              <a:t>trial-wise regression analysis </a:t>
            </a:r>
            <a:r>
              <a:rPr lang="en-US" altLang="zh-CN" sz="1800" dirty="0">
                <a:effectLst/>
                <a:latin typeface="MongolianBaiti"/>
              </a:rPr>
              <a:t>predicting confidence: </a:t>
            </a:r>
            <a:r>
              <a:rPr lang="en-US" altLang="zh-CN" sz="1800" dirty="0">
                <a:solidFill>
                  <a:srgbClr val="C00000"/>
                </a:solidFill>
                <a:effectLst/>
                <a:latin typeface="MongolianBaiti"/>
              </a:rPr>
              <a:t>low precision </a:t>
            </a:r>
            <a:r>
              <a:rPr lang="en-US" altLang="zh-CN" sz="1800" dirty="0">
                <a:effectLst/>
                <a:latin typeface="MongolianBaiti"/>
              </a:rPr>
              <a:t>again significantly </a:t>
            </a:r>
            <a:r>
              <a:rPr lang="en-US" altLang="zh-CN" sz="1800" dirty="0">
                <a:solidFill>
                  <a:srgbClr val="0070C0"/>
                </a:solidFill>
                <a:effectLst/>
                <a:latin typeface="MongolianBaiti"/>
              </a:rPr>
              <a:t>reduced</a:t>
            </a:r>
            <a:r>
              <a:rPr lang="en-US" altLang="zh-CN" sz="1800" dirty="0">
                <a:effectLst/>
                <a:latin typeface="MongolianBaiti"/>
              </a:rPr>
              <a:t> </a:t>
            </a:r>
            <a:r>
              <a:rPr lang="en-US" altLang="zh-CN" sz="1800" dirty="0">
                <a:solidFill>
                  <a:srgbClr val="C00000"/>
                </a:solidFill>
                <a:effectLst/>
                <a:latin typeface="MongolianBaiti"/>
              </a:rPr>
              <a:t>confidence</a:t>
            </a:r>
            <a:r>
              <a:rPr lang="en-US" altLang="zh-CN" sz="1800" dirty="0">
                <a:effectLst/>
                <a:latin typeface="MongolianBaiti"/>
              </a:rPr>
              <a:t> (t(27) = -2.95, p = 0.007) when accounting for </a:t>
            </a:r>
            <a:r>
              <a:rPr lang="en-US" altLang="zh-CN" sz="1800" dirty="0">
                <a:solidFill>
                  <a:srgbClr val="C00000"/>
                </a:solidFill>
                <a:effectLst/>
                <a:latin typeface="MongolianBaiti"/>
              </a:rPr>
              <a:t>stimulus mean</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and </a:t>
            </a:r>
            <a:r>
              <a:rPr lang="en-US" altLang="zh-CN" sz="1800" dirty="0">
                <a:solidFill>
                  <a:srgbClr val="C00000"/>
                </a:solidFill>
                <a:effectLst/>
                <a:latin typeface="MongolianBaiti"/>
              </a:rPr>
              <a:t>accuracy</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These results underscore the importance of accounting for both sensory mean and precision when assessing their influence on perceptual confidence. </a:t>
            </a:r>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57484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8525411"/>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endParaRPr lang="en-US" altLang="zh-CN" sz="1800" dirty="0">
              <a:effectLst/>
              <a:latin typeface="MongolianBaiti"/>
            </a:endParaRPr>
          </a:p>
          <a:p>
            <a:r>
              <a:rPr lang="en-US" altLang="zh-CN" sz="1800" dirty="0">
                <a:effectLst/>
                <a:latin typeface="MongolianBaiti"/>
              </a:rPr>
              <a:t>This result </a:t>
            </a:r>
            <a:r>
              <a:rPr lang="en-US" altLang="zh-CN" sz="1800" dirty="0">
                <a:solidFill>
                  <a:srgbClr val="C00000"/>
                </a:solidFill>
                <a:effectLst/>
                <a:latin typeface="MongolianBaiti"/>
              </a:rPr>
              <a:t> (the precision-related bias is again apparent </a:t>
            </a:r>
            <a:r>
              <a:rPr lang="en-US" altLang="zh-CN" dirty="0">
                <a:solidFill>
                  <a:srgbClr val="C00000"/>
                </a:solidFill>
                <a:latin typeface="MongolianBaiti"/>
              </a:rPr>
              <a:t>)</a:t>
            </a:r>
            <a:r>
              <a:rPr lang="en-US" altLang="zh-CN" sz="1800" dirty="0">
                <a:effectLst/>
                <a:latin typeface="MongolianBaiti"/>
              </a:rPr>
              <a:t>was further confirmed by our trial-wise regression analysis predicting confidence: </a:t>
            </a:r>
            <a:r>
              <a:rPr lang="en-US" altLang="zh-CN" sz="1800" dirty="0">
                <a:solidFill>
                  <a:srgbClr val="C00000"/>
                </a:solidFill>
                <a:effectLst/>
                <a:latin typeface="MongolianBaiti"/>
              </a:rPr>
              <a:t>low precision </a:t>
            </a:r>
            <a:r>
              <a:rPr lang="en-US" altLang="zh-CN" sz="1800" dirty="0">
                <a:solidFill>
                  <a:srgbClr val="0070C0"/>
                </a:solidFill>
                <a:effectLst/>
                <a:latin typeface="MongolianBaiti"/>
              </a:rPr>
              <a:t>again significantly reduced </a:t>
            </a:r>
            <a:r>
              <a:rPr lang="en-US" altLang="zh-CN" sz="1800" dirty="0">
                <a:solidFill>
                  <a:srgbClr val="C00000"/>
                </a:solidFill>
                <a:effectLst/>
                <a:latin typeface="MongolianBaiti"/>
              </a:rPr>
              <a:t>confidence </a:t>
            </a:r>
            <a:r>
              <a:rPr lang="en-US" altLang="zh-CN" sz="1800" dirty="0">
                <a:effectLst/>
                <a:latin typeface="MongolianBaiti"/>
              </a:rPr>
              <a:t>(t(27) = -2.95, p = 0.007) when accounting for stimulus mean, RT, and accuracy. These results underscore the importance of accounting for both sensory mean and precision when assessing their influence on perceptual confidence. </a:t>
            </a:r>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80081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8125301"/>
          </a:xfrm>
          <a:prstGeom prst="rect">
            <a:avLst/>
          </a:prstGeom>
          <a:noFill/>
        </p:spPr>
        <p:txBody>
          <a:bodyPr wrap="square" rtlCol="0">
            <a:spAutoFit/>
          </a:bodyPr>
          <a:lstStyle/>
          <a:p>
            <a:r>
              <a:rPr lang="en-US" altLang="zh-CN" sz="2000" dirty="0">
                <a:latin typeface="MongolianBaiti"/>
              </a:rPr>
              <a:t>Collectively these studies suggest that individuals display idiosyncratic </a:t>
            </a:r>
            <a:r>
              <a:rPr lang="en-US" altLang="zh-CN" sz="2000" dirty="0">
                <a:solidFill>
                  <a:srgbClr val="C00000"/>
                </a:solidFill>
                <a:latin typeface="MongolianBaiti"/>
              </a:rPr>
              <a:t>precision-related confidence biases (PRCBs); </a:t>
            </a:r>
          </a:p>
          <a:p>
            <a:endParaRPr lang="en-US" altLang="zh-CN" sz="2000" dirty="0">
              <a:latin typeface="MongolianBaiti"/>
            </a:endParaRPr>
          </a:p>
          <a:p>
            <a:r>
              <a:rPr lang="en-US" altLang="zh-CN" sz="2000" dirty="0">
                <a:latin typeface="MongolianBaiti"/>
              </a:rPr>
              <a:t>However, </a:t>
            </a:r>
            <a:r>
              <a:rPr lang="en-US" altLang="zh-CN" sz="2000" dirty="0">
                <a:solidFill>
                  <a:srgbClr val="C00000"/>
                </a:solidFill>
                <a:latin typeface="MongolianBaiti"/>
              </a:rPr>
              <a:t>extant limitations </a:t>
            </a:r>
            <a:r>
              <a:rPr lang="en-US" altLang="zh-CN" sz="2000" dirty="0">
                <a:latin typeface="MongolianBaiti"/>
              </a:rPr>
              <a:t>preclude understanding the exact genesis and direction of these biases. </a:t>
            </a:r>
            <a:endParaRPr lang="en-US" altLang="zh-CN" sz="2000" dirty="0"/>
          </a:p>
          <a:p>
            <a:endParaRPr lang="en-US" altLang="zh-CN" sz="2400" dirty="0"/>
          </a:p>
          <a:p>
            <a:r>
              <a:rPr lang="en-US" altLang="zh-CN" dirty="0">
                <a:solidFill>
                  <a:srgbClr val="0070C0"/>
                </a:solidFill>
              </a:rPr>
              <a:t>A crucial limitation </a:t>
            </a:r>
            <a:r>
              <a:rPr lang="en-US" altLang="zh-CN" dirty="0"/>
              <a:t>is that </a:t>
            </a:r>
            <a:r>
              <a:rPr lang="en-US" altLang="zh-CN" dirty="0">
                <a:solidFill>
                  <a:srgbClr val="C00000"/>
                </a:solidFill>
              </a:rPr>
              <a:t>sensory precision </a:t>
            </a:r>
            <a:r>
              <a:rPr lang="en-US" altLang="zh-CN" dirty="0"/>
              <a:t>is typically </a:t>
            </a:r>
            <a:r>
              <a:rPr lang="en-US" altLang="zh-CN" dirty="0">
                <a:solidFill>
                  <a:srgbClr val="0070C0"/>
                </a:solidFill>
              </a:rPr>
              <a:t>confounded with other experimental factors</a:t>
            </a:r>
            <a:r>
              <a:rPr lang="en-US" altLang="zh-CN" dirty="0"/>
              <a:t>, such as </a:t>
            </a:r>
            <a:r>
              <a:rPr lang="en-US" altLang="zh-CN" dirty="0">
                <a:solidFill>
                  <a:srgbClr val="C00000"/>
                </a:solidFill>
              </a:rPr>
              <a:t>signal intensity </a:t>
            </a:r>
            <a:r>
              <a:rPr lang="en-US" altLang="zh-CN" dirty="0"/>
              <a:t>and/or </a:t>
            </a:r>
            <a:r>
              <a:rPr lang="en-US" altLang="zh-CN" dirty="0">
                <a:solidFill>
                  <a:srgbClr val="C00000"/>
                </a:solidFill>
              </a:rPr>
              <a:t>task difficulty</a:t>
            </a:r>
            <a:r>
              <a:rPr lang="en-US" altLang="zh-CN" dirty="0"/>
              <a:t>, both of which can potentially impact confidence.</a:t>
            </a:r>
          </a:p>
          <a:p>
            <a:endParaRPr lang="en-US" altLang="zh-CN" dirty="0"/>
          </a:p>
          <a:p>
            <a:r>
              <a:rPr lang="en-US" altLang="zh-CN" dirty="0"/>
              <a:t> </a:t>
            </a:r>
            <a:endParaRPr lang="en-US" altLang="zh-CN" sz="2400" dirty="0"/>
          </a:p>
          <a:p>
            <a:endParaRPr lang="en-US" altLang="zh-CN" sz="2400" dirty="0"/>
          </a:p>
          <a:p>
            <a:endParaRPr lang="en-US" altLang="zh-CN" sz="2000" dirty="0"/>
          </a:p>
          <a:p>
            <a:r>
              <a:rPr lang="en-US" altLang="zh-CN" dirty="0">
                <a:latin typeface="MinionPro"/>
              </a:rPr>
              <a:t>——</a:t>
            </a:r>
            <a:r>
              <a:rPr lang="zh-CN" altLang="en-US" dirty="0">
                <a:latin typeface="MinionPro"/>
              </a:rPr>
              <a:t>实验</a:t>
            </a:r>
            <a:r>
              <a:rPr lang="en-US" altLang="zh-CN" dirty="0">
                <a:latin typeface="MinionPro"/>
              </a:rPr>
              <a:t>1+</a:t>
            </a:r>
            <a:r>
              <a:rPr lang="zh-CN" altLang="en-US" dirty="0">
                <a:latin typeface="MinionPro"/>
              </a:rPr>
              <a:t>实验</a:t>
            </a:r>
            <a:r>
              <a:rPr lang="en-US" altLang="zh-CN" dirty="0">
                <a:latin typeface="MinionPro"/>
              </a:rPr>
              <a:t>2</a:t>
            </a:r>
            <a:r>
              <a:rPr lang="zh-CN" altLang="en-US" dirty="0">
                <a:latin typeface="MinionPro"/>
              </a:rPr>
              <a:t> 把这些因素控制好后，看看想研究的现象还存不存在。</a:t>
            </a:r>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cxnSp>
        <p:nvCxnSpPr>
          <p:cNvPr id="3" name="直线箭头连接符 2">
            <a:extLst>
              <a:ext uri="{FF2B5EF4-FFF2-40B4-BE49-F238E27FC236}">
                <a16:creationId xmlns:a16="http://schemas.microsoft.com/office/drawing/2014/main" id="{34D01426-C580-1942-A805-DD6E8FA6FC1A}"/>
              </a:ext>
            </a:extLst>
          </p:cNvPr>
          <p:cNvCxnSpPr/>
          <p:nvPr/>
        </p:nvCxnSpPr>
        <p:spPr>
          <a:xfrm>
            <a:off x="2665927" y="3429000"/>
            <a:ext cx="0" cy="39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直线箭头连接符 6">
            <a:extLst>
              <a:ext uri="{FF2B5EF4-FFF2-40B4-BE49-F238E27FC236}">
                <a16:creationId xmlns:a16="http://schemas.microsoft.com/office/drawing/2014/main" id="{62859B05-361B-764F-BB87-22D23C27FC95}"/>
              </a:ext>
            </a:extLst>
          </p:cNvPr>
          <p:cNvCxnSpPr/>
          <p:nvPr/>
        </p:nvCxnSpPr>
        <p:spPr>
          <a:xfrm>
            <a:off x="4994857" y="3429000"/>
            <a:ext cx="0" cy="39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F60C983E-1537-614A-A260-C77814944807}"/>
              </a:ext>
            </a:extLst>
          </p:cNvPr>
          <p:cNvSpPr txBox="1"/>
          <p:nvPr/>
        </p:nvSpPr>
        <p:spPr>
          <a:xfrm>
            <a:off x="1192475" y="3861721"/>
            <a:ext cx="2946904" cy="707886"/>
          </a:xfrm>
          <a:prstGeom prst="rect">
            <a:avLst/>
          </a:prstGeom>
          <a:noFill/>
        </p:spPr>
        <p:txBody>
          <a:bodyPr wrap="square" rtlCol="0">
            <a:spAutoFit/>
          </a:bodyPr>
          <a:lstStyle/>
          <a:p>
            <a:r>
              <a:rPr lang="en-US" altLang="zh-CN" sz="2000" dirty="0">
                <a:solidFill>
                  <a:srgbClr val="7030A0"/>
                </a:solidFill>
                <a:latin typeface="MongolianBaiti"/>
              </a:rPr>
              <a:t>G</a:t>
            </a:r>
            <a:r>
              <a:rPr lang="en-US" altLang="zh-CN" sz="2000" dirty="0">
                <a:solidFill>
                  <a:srgbClr val="7030A0"/>
                </a:solidFill>
                <a:effectLst/>
                <a:latin typeface="MongolianBaiti"/>
              </a:rPr>
              <a:t>lobal dot-motion task </a:t>
            </a:r>
            <a:endParaRPr lang="en-US" altLang="zh-CN" sz="2000" dirty="0">
              <a:solidFill>
                <a:srgbClr val="7030A0"/>
              </a:solidFill>
            </a:endParaRPr>
          </a:p>
          <a:p>
            <a:endParaRPr kumimoji="1" lang="zh-CN" altLang="en-US" sz="2000" dirty="0">
              <a:solidFill>
                <a:srgbClr val="7030A0"/>
              </a:solidFill>
            </a:endParaRPr>
          </a:p>
        </p:txBody>
      </p:sp>
      <p:sp>
        <p:nvSpPr>
          <p:cNvPr id="9" name="文本框 8">
            <a:extLst>
              <a:ext uri="{FF2B5EF4-FFF2-40B4-BE49-F238E27FC236}">
                <a16:creationId xmlns:a16="http://schemas.microsoft.com/office/drawing/2014/main" id="{F274B9AD-7329-D041-9FE8-2E6156DDB783}"/>
              </a:ext>
            </a:extLst>
          </p:cNvPr>
          <p:cNvSpPr txBox="1"/>
          <p:nvPr/>
        </p:nvSpPr>
        <p:spPr>
          <a:xfrm>
            <a:off x="4397462" y="3861721"/>
            <a:ext cx="2946904" cy="707886"/>
          </a:xfrm>
          <a:prstGeom prst="rect">
            <a:avLst/>
          </a:prstGeom>
          <a:noFill/>
        </p:spPr>
        <p:txBody>
          <a:bodyPr wrap="square" rtlCol="0">
            <a:spAutoFit/>
          </a:bodyPr>
          <a:lstStyle/>
          <a:p>
            <a:r>
              <a:rPr lang="en-US" altLang="zh-CN" sz="2000" dirty="0">
                <a:solidFill>
                  <a:srgbClr val="7030A0"/>
                </a:solidFill>
                <a:latin typeface="MongolianBaiti"/>
              </a:rPr>
              <a:t>Staircase</a:t>
            </a:r>
            <a:endParaRPr lang="en-US" altLang="zh-CN" sz="2000" dirty="0">
              <a:solidFill>
                <a:srgbClr val="7030A0"/>
              </a:solidFill>
            </a:endParaRPr>
          </a:p>
          <a:p>
            <a:endParaRPr kumimoji="1" lang="zh-CN" altLang="en-US" sz="2000" dirty="0">
              <a:solidFill>
                <a:srgbClr val="7030A0"/>
              </a:solidFill>
            </a:endParaRPr>
          </a:p>
        </p:txBody>
      </p:sp>
    </p:spTree>
    <p:extLst>
      <p:ext uri="{BB962C8B-B14F-4D97-AF65-F5344CB8AC3E}">
        <p14:creationId xmlns:p14="http://schemas.microsoft.com/office/powerpoint/2010/main" val="731601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2095619"/>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endParaRPr lang="en-US" altLang="zh-CN" dirty="0">
              <a:latin typeface="MongolianBaiti"/>
            </a:endParaRPr>
          </a:p>
          <a:p>
            <a:r>
              <a:rPr lang="en-US" altLang="zh-CN" sz="1800" dirty="0">
                <a:effectLst/>
                <a:latin typeface="MongolianBaiti"/>
              </a:rPr>
              <a:t>Previous investigations have suggested that </a:t>
            </a:r>
            <a:r>
              <a:rPr lang="en-US" altLang="zh-CN" sz="1800" dirty="0">
                <a:solidFill>
                  <a:srgbClr val="C00000"/>
                </a:solidFill>
                <a:effectLst/>
                <a:latin typeface="MongolianBaiti"/>
              </a:rPr>
              <a:t>arousal</a:t>
            </a:r>
            <a:r>
              <a:rPr lang="en-US" altLang="zh-CN" sz="1800" dirty="0">
                <a:effectLst/>
                <a:latin typeface="MongolianBaiti"/>
              </a:rPr>
              <a:t> </a:t>
            </a:r>
            <a:r>
              <a:rPr lang="en-US" altLang="zh-CN" sz="1800" dirty="0">
                <a:solidFill>
                  <a:srgbClr val="0070C0"/>
                </a:solidFill>
                <a:effectLst/>
                <a:latin typeface="MongolianBaiti"/>
              </a:rPr>
              <a:t>contributes</a:t>
            </a:r>
            <a:r>
              <a:rPr lang="en-US" altLang="zh-CN" sz="1800" dirty="0">
                <a:effectLst/>
                <a:latin typeface="MongolianBaiti"/>
              </a:rPr>
              <a:t> to </a:t>
            </a:r>
            <a:r>
              <a:rPr lang="en-US" altLang="zh-CN" sz="1800" dirty="0">
                <a:solidFill>
                  <a:srgbClr val="C00000"/>
                </a:solidFill>
                <a:effectLst/>
                <a:latin typeface="MongolianBaiti"/>
              </a:rPr>
              <a:t>perceptual confidence </a:t>
            </a:r>
            <a:r>
              <a:rPr lang="en-US" altLang="zh-CN" sz="1800" dirty="0">
                <a:effectLst/>
                <a:latin typeface="MongolianBaiti"/>
              </a:rPr>
              <a:t>(</a:t>
            </a:r>
            <a:r>
              <a:rPr lang="en-US" altLang="zh-CN" sz="1800" dirty="0" err="1">
                <a:effectLst/>
                <a:latin typeface="MongolianBaiti"/>
              </a:rPr>
              <a:t>Lempert</a:t>
            </a:r>
            <a:r>
              <a:rPr lang="en-US" altLang="zh-CN" sz="1800" dirty="0">
                <a:effectLst/>
                <a:latin typeface="MongolianBaiti"/>
              </a:rPr>
              <a:t> et al., 2015; Hauser et al., 2017a), and that the </a:t>
            </a:r>
            <a:r>
              <a:rPr lang="en-US" altLang="zh-CN" sz="1800" dirty="0">
                <a:solidFill>
                  <a:srgbClr val="C00000"/>
                </a:solidFill>
                <a:effectLst/>
                <a:latin typeface="MongolianBaiti"/>
              </a:rPr>
              <a:t>manipulation of arousal</a:t>
            </a:r>
            <a:r>
              <a:rPr lang="en-US" altLang="zh-CN" sz="1800" dirty="0">
                <a:effectLst/>
                <a:latin typeface="MongolianBaiti"/>
              </a:rPr>
              <a:t> </a:t>
            </a:r>
            <a:r>
              <a:rPr lang="en-US" altLang="zh-CN" sz="1800" dirty="0">
                <a:solidFill>
                  <a:srgbClr val="0070C0"/>
                </a:solidFill>
                <a:effectLst/>
                <a:latin typeface="MongolianBaiti"/>
              </a:rPr>
              <a:t>reduces</a:t>
            </a:r>
            <a:r>
              <a:rPr lang="en-US" altLang="zh-CN" sz="1800" dirty="0">
                <a:effectLst/>
                <a:latin typeface="MongolianBaiti"/>
              </a:rPr>
              <a:t> </a:t>
            </a:r>
            <a:r>
              <a:rPr lang="en-US" altLang="zh-CN" sz="1800" dirty="0">
                <a:solidFill>
                  <a:srgbClr val="C00000"/>
                </a:solidFill>
                <a:effectLst/>
                <a:latin typeface="MongolianBaiti"/>
              </a:rPr>
              <a:t>precision-related confidence biases(PRCB) </a:t>
            </a:r>
            <a:r>
              <a:rPr lang="en-US" altLang="zh-CN" sz="1800" dirty="0">
                <a:effectLst/>
                <a:latin typeface="MongolianBaiti"/>
              </a:rPr>
              <a:t>(Allen et al., 2016). </a:t>
            </a:r>
          </a:p>
          <a:p>
            <a:r>
              <a:rPr lang="en-US" altLang="zh-CN" sz="1800" dirty="0">
                <a:effectLst/>
                <a:latin typeface="MongolianBaiti"/>
              </a:rPr>
              <a:t>We therefore examined the </a:t>
            </a:r>
            <a:r>
              <a:rPr lang="en-US" altLang="zh-CN" sz="1800" dirty="0">
                <a:solidFill>
                  <a:srgbClr val="0070C0"/>
                </a:solidFill>
                <a:effectLst/>
                <a:latin typeface="MongolianBaiti"/>
              </a:rPr>
              <a:t>correlation</a:t>
            </a:r>
            <a:r>
              <a:rPr lang="en-US" altLang="zh-CN" sz="1800" dirty="0">
                <a:effectLst/>
                <a:latin typeface="MongolianBaiti"/>
              </a:rPr>
              <a:t> of </a:t>
            </a:r>
            <a:r>
              <a:rPr lang="en-US" altLang="zh-CN" sz="1800" dirty="0">
                <a:solidFill>
                  <a:srgbClr val="C00000"/>
                </a:solidFill>
                <a:effectLst/>
                <a:latin typeface="MongolianBaiti"/>
              </a:rPr>
              <a:t>sensory precision</a:t>
            </a:r>
            <a:r>
              <a:rPr lang="en-US" altLang="zh-CN" sz="1800" dirty="0">
                <a:effectLst/>
                <a:latin typeface="MongolianBaiti"/>
              </a:rPr>
              <a:t>, </a:t>
            </a:r>
            <a:r>
              <a:rPr lang="en-US" altLang="zh-CN" sz="1800" dirty="0">
                <a:solidFill>
                  <a:srgbClr val="C00000"/>
                </a:solidFill>
                <a:effectLst/>
                <a:latin typeface="MongolianBaiti"/>
              </a:rPr>
              <a:t>confidence</a:t>
            </a:r>
            <a:r>
              <a:rPr lang="en-US" altLang="zh-CN" sz="1800" dirty="0">
                <a:effectLst/>
                <a:latin typeface="MongolianBaiti"/>
              </a:rPr>
              <a:t>, and their </a:t>
            </a:r>
            <a:r>
              <a:rPr lang="en-US" altLang="zh-CN" sz="1800" dirty="0">
                <a:solidFill>
                  <a:srgbClr val="C00000"/>
                </a:solidFill>
                <a:effectLst/>
                <a:latin typeface="MongolianBaiti"/>
              </a:rPr>
              <a:t>interaction</a:t>
            </a:r>
            <a:r>
              <a:rPr lang="en-US" altLang="zh-CN" sz="1800" dirty="0">
                <a:effectLst/>
                <a:latin typeface="MongolianBaiti"/>
              </a:rPr>
              <a:t> </a:t>
            </a:r>
            <a:r>
              <a:rPr lang="en-US" altLang="zh-CN" sz="1800" dirty="0">
                <a:solidFill>
                  <a:srgbClr val="0070C0"/>
                </a:solidFill>
                <a:effectLst/>
                <a:latin typeface="MongolianBaiti"/>
              </a:rPr>
              <a:t>with</a:t>
            </a:r>
            <a:r>
              <a:rPr lang="en-US" altLang="zh-CN" sz="1800" dirty="0">
                <a:effectLst/>
                <a:latin typeface="MongolianBaiti"/>
              </a:rPr>
              <a:t> </a:t>
            </a:r>
            <a:r>
              <a:rPr lang="en-US" altLang="zh-CN" sz="1800" dirty="0">
                <a:solidFill>
                  <a:srgbClr val="C00000"/>
                </a:solidFill>
                <a:effectLst/>
                <a:latin typeface="MongolianBaiti"/>
              </a:rPr>
              <a:t>pupil dilation </a:t>
            </a:r>
            <a:r>
              <a:rPr lang="en-US" altLang="zh-CN" sz="1800" dirty="0">
                <a:effectLst/>
                <a:latin typeface="MongolianBaiti"/>
              </a:rPr>
              <a:t>while controlling for </a:t>
            </a:r>
            <a:r>
              <a:rPr lang="en-US" altLang="zh-CN" sz="1800" dirty="0">
                <a:solidFill>
                  <a:srgbClr val="C00000"/>
                </a:solidFill>
                <a:effectLst/>
                <a:latin typeface="MongolianBaiti"/>
              </a:rPr>
              <a:t>sensory mean</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and decision accuracy using </a:t>
            </a:r>
            <a:r>
              <a:rPr lang="en-US" altLang="zh-CN" sz="1800" dirty="0">
                <a:solidFill>
                  <a:srgbClr val="0070C0"/>
                </a:solidFill>
                <a:effectLst/>
                <a:latin typeface="MongolianBaiti"/>
              </a:rPr>
              <a:t>a cluster-corrected general linear modelling approach .</a:t>
            </a:r>
            <a:endParaRPr lang="en-US" altLang="zh-CN" dirty="0">
              <a:solidFill>
                <a:srgbClr val="0070C0"/>
              </a:solidFill>
            </a:endParaRPr>
          </a:p>
          <a:p>
            <a:endParaRPr lang="en-US" altLang="zh-CN" dirty="0"/>
          </a:p>
          <a:p>
            <a:endParaRPr lang="en-US" altLang="zh-CN" dirty="0"/>
          </a:p>
          <a:p>
            <a:endParaRPr lang="en-US" altLang="zh-CN" dirty="0">
              <a:latin typeface="MongolianBaiti"/>
            </a:endParaRPr>
          </a:p>
          <a:p>
            <a:endParaRPr lang="en-US" altLang="zh-CN" sz="1800" dirty="0">
              <a:effectLst/>
              <a:latin typeface="MongolianBaiti"/>
            </a:endParaRPr>
          </a:p>
          <a:p>
            <a:endParaRPr lang="en-US" altLang="zh-CN" dirty="0">
              <a:latin typeface="MongolianBaiti"/>
            </a:endParaRPr>
          </a:p>
          <a:p>
            <a:endParaRPr lang="en-US" altLang="zh-CN" sz="1800" dirty="0">
              <a:effectLst/>
              <a:latin typeface="MongolianBaiti"/>
            </a:endParaRPr>
          </a:p>
          <a:p>
            <a:endParaRPr lang="en-US" altLang="zh-CN" dirty="0">
              <a:latin typeface="MongolianBaiti"/>
            </a:endParaRPr>
          </a:p>
          <a:p>
            <a:endParaRPr lang="en-US" altLang="zh-CN" sz="1800" dirty="0">
              <a:effectLst/>
              <a:latin typeface="MongolianBaiti"/>
            </a:endParaRPr>
          </a:p>
          <a:p>
            <a:endParaRPr lang="en-US" altLang="zh-CN" sz="1800" dirty="0">
              <a:effectLst/>
            </a:endParaRPr>
          </a:p>
          <a:p>
            <a:endParaRPr lang="en-US" altLang="zh-CN" dirty="0">
              <a:latin typeface="MongolianBaiti"/>
            </a:endParaRPr>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799435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91040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endParaRPr lang="en-US" altLang="zh-CN" dirty="0">
              <a:latin typeface="MongolianBaiti"/>
            </a:endParaRPr>
          </a:p>
          <a:p>
            <a:r>
              <a:rPr lang="en-US" altLang="zh-CN" dirty="0">
                <a:latin typeface="MongolianBaiti"/>
              </a:rPr>
              <a:t>Data for the high and low precision condition were </a:t>
            </a:r>
            <a:r>
              <a:rPr lang="en-US" altLang="zh-CN" dirty="0" err="1">
                <a:latin typeface="MongolianBaiti"/>
              </a:rPr>
              <a:t>epoched</a:t>
            </a:r>
            <a:r>
              <a:rPr lang="en-US" altLang="zh-CN" dirty="0">
                <a:latin typeface="MongolianBaiti"/>
              </a:rPr>
              <a:t> according to motion onset, from -1000ms baseline to 4000ms (rating offset). </a:t>
            </a:r>
          </a:p>
          <a:p>
            <a:endParaRPr lang="en-US" altLang="zh-CN" dirty="0">
              <a:latin typeface="MongolianBaiti"/>
            </a:endParaRPr>
          </a:p>
          <a:p>
            <a:r>
              <a:rPr lang="en-US" altLang="zh-CN" dirty="0">
                <a:latin typeface="MongolianBaiti"/>
              </a:rPr>
              <a:t>Pupillary time series were </a:t>
            </a:r>
            <a:r>
              <a:rPr lang="en-US" altLang="zh-CN" dirty="0" err="1">
                <a:latin typeface="MongolianBaiti"/>
              </a:rPr>
              <a:t>analysed</a:t>
            </a:r>
            <a:r>
              <a:rPr lang="en-US" altLang="zh-CN" dirty="0">
                <a:latin typeface="MongolianBaiti"/>
              </a:rPr>
              <a:t> using a </a:t>
            </a:r>
            <a:r>
              <a:rPr lang="en-US" altLang="zh-CN" dirty="0">
                <a:solidFill>
                  <a:srgbClr val="C00000"/>
                </a:solidFill>
                <a:latin typeface="MongolianBaiti"/>
              </a:rPr>
              <a:t>trial-level general linear modelling approach</a:t>
            </a:r>
            <a:r>
              <a:rPr lang="en-US" altLang="zh-CN" dirty="0">
                <a:latin typeface="MongolianBaiti"/>
              </a:rPr>
              <a:t>. </a:t>
            </a:r>
          </a:p>
          <a:p>
            <a:r>
              <a:rPr lang="en-US" altLang="zh-CN" dirty="0">
                <a:latin typeface="MongolianBaiti"/>
              </a:rPr>
              <a:t>To do so, each trial was first </a:t>
            </a:r>
            <a:r>
              <a:rPr lang="en-US" altLang="zh-CN" dirty="0">
                <a:solidFill>
                  <a:srgbClr val="C00000"/>
                </a:solidFill>
                <a:latin typeface="MongolianBaiti"/>
              </a:rPr>
              <a:t>baseline corrected for the pre-stimulus interval</a:t>
            </a:r>
            <a:r>
              <a:rPr lang="en-US" altLang="zh-CN" dirty="0">
                <a:latin typeface="MongolianBaiti"/>
              </a:rPr>
              <a:t>. </a:t>
            </a:r>
          </a:p>
          <a:p>
            <a:r>
              <a:rPr lang="en-US" altLang="zh-CN" dirty="0">
                <a:solidFill>
                  <a:srgbClr val="C00000"/>
                </a:solidFill>
                <a:latin typeface="MongolianBaiti"/>
              </a:rPr>
              <a:t>Design matrices </a:t>
            </a:r>
            <a:r>
              <a:rPr lang="en-US" altLang="zh-CN" dirty="0">
                <a:latin typeface="MongolianBaiti"/>
              </a:rPr>
              <a:t>were then </a:t>
            </a:r>
            <a:r>
              <a:rPr lang="en-US" altLang="zh-CN" dirty="0">
                <a:solidFill>
                  <a:srgbClr val="0070C0"/>
                </a:solidFill>
                <a:latin typeface="MongolianBaiti"/>
              </a:rPr>
              <a:t>constructed with </a:t>
            </a:r>
            <a:r>
              <a:rPr lang="en-US" altLang="zh-CN" dirty="0">
                <a:latin typeface="MongolianBaiti"/>
              </a:rPr>
              <a:t>explanatory regressors encoding the main effects of </a:t>
            </a:r>
            <a:r>
              <a:rPr lang="en-US" altLang="zh-CN" dirty="0">
                <a:solidFill>
                  <a:srgbClr val="C00000"/>
                </a:solidFill>
                <a:latin typeface="MongolianBaiti"/>
              </a:rPr>
              <a:t>stimulus precision</a:t>
            </a:r>
            <a:r>
              <a:rPr lang="en-US" altLang="zh-CN" dirty="0">
                <a:latin typeface="MongolianBaiti"/>
              </a:rPr>
              <a:t>, </a:t>
            </a:r>
            <a:r>
              <a:rPr lang="en-US" altLang="zh-CN" dirty="0">
                <a:solidFill>
                  <a:srgbClr val="C00000"/>
                </a:solidFill>
                <a:latin typeface="MongolianBaiti"/>
              </a:rPr>
              <a:t>confidence</a:t>
            </a:r>
            <a:r>
              <a:rPr lang="en-US" altLang="zh-CN" dirty="0">
                <a:latin typeface="MongolianBaiti"/>
              </a:rPr>
              <a:t>, and </a:t>
            </a:r>
            <a:r>
              <a:rPr lang="en-US" altLang="zh-CN" dirty="0">
                <a:solidFill>
                  <a:srgbClr val="C00000"/>
                </a:solidFill>
                <a:latin typeface="MongolianBaiti"/>
              </a:rPr>
              <a:t>their interaction</a:t>
            </a:r>
            <a:r>
              <a:rPr lang="en-US" altLang="zh-CN" dirty="0">
                <a:latin typeface="MongolianBaiti"/>
              </a:rPr>
              <a:t>. </a:t>
            </a:r>
          </a:p>
          <a:p>
            <a:r>
              <a:rPr lang="en-US" altLang="zh-CN" dirty="0">
                <a:latin typeface="MongolianBaiti"/>
              </a:rPr>
              <a:t>We also </a:t>
            </a:r>
            <a:r>
              <a:rPr lang="en-US" altLang="zh-CN" dirty="0">
                <a:solidFill>
                  <a:srgbClr val="0070C0"/>
                </a:solidFill>
                <a:latin typeface="MongolianBaiti"/>
              </a:rPr>
              <a:t>modelled</a:t>
            </a:r>
            <a:r>
              <a:rPr lang="en-US" altLang="zh-CN" dirty="0">
                <a:latin typeface="MongolianBaiti"/>
              </a:rPr>
              <a:t> </a:t>
            </a:r>
            <a:r>
              <a:rPr lang="en-US" altLang="zh-CN" dirty="0">
                <a:solidFill>
                  <a:srgbClr val="C00000"/>
                </a:solidFill>
                <a:latin typeface="MongolianBaiti"/>
              </a:rPr>
              <a:t>stimulus</a:t>
            </a:r>
            <a:r>
              <a:rPr lang="en-US" altLang="zh-CN" dirty="0">
                <a:latin typeface="MongolianBaiti"/>
              </a:rPr>
              <a:t> </a:t>
            </a:r>
            <a:r>
              <a:rPr lang="en-US" altLang="zh-CN" dirty="0">
                <a:solidFill>
                  <a:srgbClr val="C00000"/>
                </a:solidFill>
                <a:latin typeface="MongolianBaiti"/>
              </a:rPr>
              <a:t>mean</a:t>
            </a:r>
            <a:r>
              <a:rPr lang="en-US" altLang="zh-CN" dirty="0">
                <a:latin typeface="MongolianBaiti"/>
              </a:rPr>
              <a:t>, </a:t>
            </a:r>
            <a:r>
              <a:rPr lang="en-US" altLang="zh-CN" dirty="0">
                <a:solidFill>
                  <a:srgbClr val="C00000"/>
                </a:solidFill>
                <a:latin typeface="MongolianBaiti"/>
              </a:rPr>
              <a:t>accuracy</a:t>
            </a:r>
            <a:r>
              <a:rPr lang="en-US" altLang="zh-CN" dirty="0">
                <a:latin typeface="MongolianBaiti"/>
              </a:rPr>
              <a:t>, and </a:t>
            </a:r>
            <a:r>
              <a:rPr lang="en-US" altLang="zh-CN" dirty="0">
                <a:solidFill>
                  <a:srgbClr val="C00000"/>
                </a:solidFill>
                <a:latin typeface="MongolianBaiti"/>
              </a:rPr>
              <a:t>RT</a:t>
            </a:r>
            <a:r>
              <a:rPr lang="en-US" altLang="zh-CN" dirty="0">
                <a:latin typeface="MongolianBaiti"/>
              </a:rPr>
              <a:t> for each trial, to control for possible confounding effects of perceptual difficulty. </a:t>
            </a:r>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DC255C93-D3B2-1346-8515-7FB9C3284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82" y="5019570"/>
            <a:ext cx="10934700" cy="1282700"/>
          </a:xfrm>
          <a:prstGeom prst="rect">
            <a:avLst/>
          </a:prstGeom>
        </p:spPr>
      </p:pic>
    </p:spTree>
    <p:extLst>
      <p:ext uri="{BB962C8B-B14F-4D97-AF65-F5344CB8AC3E}">
        <p14:creationId xmlns:p14="http://schemas.microsoft.com/office/powerpoint/2010/main" val="3865558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7" name="图片 6">
            <a:extLst>
              <a:ext uri="{FF2B5EF4-FFF2-40B4-BE49-F238E27FC236}">
                <a16:creationId xmlns:a16="http://schemas.microsoft.com/office/drawing/2014/main" id="{17011700-589A-8F4F-94FA-BD524FE4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62" y="1080655"/>
            <a:ext cx="5528607" cy="5050394"/>
          </a:xfrm>
          <a:prstGeom prst="rect">
            <a:avLst/>
          </a:prstGeom>
        </p:spPr>
      </p:pic>
      <p:pic>
        <p:nvPicPr>
          <p:cNvPr id="10" name="图片 9">
            <a:extLst>
              <a:ext uri="{FF2B5EF4-FFF2-40B4-BE49-F238E27FC236}">
                <a16:creationId xmlns:a16="http://schemas.microsoft.com/office/drawing/2014/main" id="{1649E5A4-201C-A648-8C0F-3DE417E4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17032"/>
            <a:ext cx="5626100" cy="5511800"/>
          </a:xfrm>
          <a:prstGeom prst="rect">
            <a:avLst/>
          </a:prstGeom>
        </p:spPr>
      </p:pic>
      <p:sp>
        <p:nvSpPr>
          <p:cNvPr id="13" name="文本框 12">
            <a:extLst>
              <a:ext uri="{FF2B5EF4-FFF2-40B4-BE49-F238E27FC236}">
                <a16:creationId xmlns:a16="http://schemas.microsoft.com/office/drawing/2014/main" id="{BB6B88F2-0E6C-EF46-B95C-7E31D93F595A}"/>
              </a:ext>
            </a:extLst>
          </p:cNvPr>
          <p:cNvSpPr txBox="1"/>
          <p:nvPr/>
        </p:nvSpPr>
        <p:spPr>
          <a:xfrm>
            <a:off x="1223158" y="6209929"/>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23.69,</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0.003,</a:t>
            </a:r>
            <a:r>
              <a:rPr kumimoji="1" lang="zh-CN" altLang="en-US" dirty="0"/>
              <a:t> </a:t>
            </a:r>
            <a:r>
              <a:rPr kumimoji="1" lang="en-US" altLang="zh-CN" dirty="0"/>
              <a:t>1.45~2.61s</a:t>
            </a:r>
            <a:endParaRPr kumimoji="1" lang="zh-CN" altLang="en-US" dirty="0"/>
          </a:p>
        </p:txBody>
      </p:sp>
      <p:sp>
        <p:nvSpPr>
          <p:cNvPr id="14" name="文本框 13">
            <a:extLst>
              <a:ext uri="{FF2B5EF4-FFF2-40B4-BE49-F238E27FC236}">
                <a16:creationId xmlns:a16="http://schemas.microsoft.com/office/drawing/2014/main" id="{FE4B3350-8037-2146-9AFE-C7C2951E85E8}"/>
              </a:ext>
            </a:extLst>
          </p:cNvPr>
          <p:cNvSpPr txBox="1"/>
          <p:nvPr/>
        </p:nvSpPr>
        <p:spPr>
          <a:xfrm>
            <a:off x="6782144" y="647700"/>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-11.02,</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0.048,</a:t>
            </a:r>
            <a:r>
              <a:rPr kumimoji="1" lang="zh-CN" altLang="en-US" dirty="0"/>
              <a:t> </a:t>
            </a:r>
            <a:r>
              <a:rPr kumimoji="1" lang="en-US" altLang="zh-CN" dirty="0"/>
              <a:t>1.43~1.72s</a:t>
            </a:r>
            <a:endParaRPr kumimoji="1" lang="zh-CN" altLang="en-US" dirty="0"/>
          </a:p>
        </p:txBody>
      </p:sp>
      <p:sp>
        <p:nvSpPr>
          <p:cNvPr id="15" name="文本框 14">
            <a:extLst>
              <a:ext uri="{FF2B5EF4-FFF2-40B4-BE49-F238E27FC236}">
                <a16:creationId xmlns:a16="http://schemas.microsoft.com/office/drawing/2014/main" id="{5CB2BF8C-13EB-784E-A079-956EE8AE89C8}"/>
              </a:ext>
            </a:extLst>
          </p:cNvPr>
          <p:cNvSpPr txBox="1"/>
          <p:nvPr/>
        </p:nvSpPr>
        <p:spPr>
          <a:xfrm>
            <a:off x="6597986" y="6467926"/>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4.82,</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0.037,</a:t>
            </a:r>
            <a:r>
              <a:rPr kumimoji="1" lang="zh-CN" altLang="en-US" dirty="0"/>
              <a:t> </a:t>
            </a:r>
            <a:r>
              <a:rPr kumimoji="1" lang="en-US" altLang="zh-CN" dirty="0"/>
              <a:t>-1~-0.68s</a:t>
            </a:r>
            <a:endParaRPr kumimoji="1" lang="zh-CN" altLang="en-US" dirty="0"/>
          </a:p>
        </p:txBody>
      </p:sp>
      <p:sp>
        <p:nvSpPr>
          <p:cNvPr id="16" name="文本框 15">
            <a:extLst>
              <a:ext uri="{FF2B5EF4-FFF2-40B4-BE49-F238E27FC236}">
                <a16:creationId xmlns:a16="http://schemas.microsoft.com/office/drawing/2014/main" id="{9648A182-25CE-CD4A-875F-C80DA7DD510E}"/>
              </a:ext>
            </a:extLst>
          </p:cNvPr>
          <p:cNvSpPr txBox="1"/>
          <p:nvPr/>
        </p:nvSpPr>
        <p:spPr>
          <a:xfrm>
            <a:off x="10019954" y="3917164"/>
            <a:ext cx="1175657" cy="369332"/>
          </a:xfrm>
          <a:prstGeom prst="rect">
            <a:avLst/>
          </a:prstGeom>
          <a:noFill/>
        </p:spPr>
        <p:txBody>
          <a:bodyPr wrap="square" rtlCol="0">
            <a:spAutoFit/>
          </a:bodyPr>
          <a:lstStyle/>
          <a:p>
            <a:r>
              <a:rPr kumimoji="1" lang="en-US" altLang="zh-CN" dirty="0">
                <a:solidFill>
                  <a:srgbClr val="C00000"/>
                </a:solidFill>
              </a:rPr>
              <a:t>PRCB</a:t>
            </a:r>
            <a:endParaRPr kumimoji="1" lang="zh-CN" altLang="en-US" dirty="0">
              <a:solidFill>
                <a:srgbClr val="C00000"/>
              </a:solidFill>
            </a:endParaRPr>
          </a:p>
        </p:txBody>
      </p:sp>
      <p:sp>
        <p:nvSpPr>
          <p:cNvPr id="2" name="文本框 1">
            <a:extLst>
              <a:ext uri="{FF2B5EF4-FFF2-40B4-BE49-F238E27FC236}">
                <a16:creationId xmlns:a16="http://schemas.microsoft.com/office/drawing/2014/main" id="{B66A2D11-9A2B-9348-9A78-A924FE675410}"/>
              </a:ext>
            </a:extLst>
          </p:cNvPr>
          <p:cNvSpPr txBox="1"/>
          <p:nvPr/>
        </p:nvSpPr>
        <p:spPr>
          <a:xfrm>
            <a:off x="6782144" y="3578610"/>
            <a:ext cx="5233060" cy="338554"/>
          </a:xfrm>
          <a:prstGeom prst="rect">
            <a:avLst/>
          </a:prstGeom>
          <a:noFill/>
        </p:spPr>
        <p:txBody>
          <a:bodyPr wrap="square" rtlCol="0">
            <a:spAutoFit/>
          </a:bodyPr>
          <a:lstStyle/>
          <a:p>
            <a:r>
              <a:rPr kumimoji="1" lang="zh-CN" altLang="en-US" sz="1600" dirty="0">
                <a:solidFill>
                  <a:srgbClr val="C00000"/>
                </a:solidFill>
              </a:rPr>
              <a:t>瞳孔扩张</a:t>
            </a:r>
            <a:r>
              <a:rPr kumimoji="1" lang="en-US" altLang="zh-CN" sz="1600" dirty="0">
                <a:solidFill>
                  <a:srgbClr val="C00000"/>
                </a:solidFill>
              </a:rPr>
              <a:t>(</a:t>
            </a:r>
            <a:r>
              <a:rPr kumimoji="1" lang="zh-CN" altLang="en-US" sz="1600" dirty="0">
                <a:solidFill>
                  <a:srgbClr val="C00000"/>
                </a:solidFill>
              </a:rPr>
              <a:t>唤醒降低</a:t>
            </a:r>
            <a:r>
              <a:rPr kumimoji="1" lang="en-US" altLang="zh-CN" sz="1600" dirty="0">
                <a:solidFill>
                  <a:srgbClr val="C00000"/>
                </a:solidFill>
              </a:rPr>
              <a:t>)-&gt;</a:t>
            </a:r>
            <a:r>
              <a:rPr kumimoji="1" lang="zh-CN" altLang="en-US" sz="1600" dirty="0">
                <a:solidFill>
                  <a:srgbClr val="C00000"/>
                </a:solidFill>
              </a:rPr>
              <a:t> </a:t>
            </a:r>
            <a:r>
              <a:rPr kumimoji="1" lang="en-US" altLang="zh-CN" sz="1600" dirty="0">
                <a:solidFill>
                  <a:srgbClr val="C00000"/>
                </a:solidFill>
              </a:rPr>
              <a:t>PRCB</a:t>
            </a:r>
            <a:r>
              <a:rPr kumimoji="1" lang="zh-CN" altLang="en-US" sz="1600" dirty="0">
                <a:solidFill>
                  <a:srgbClr val="C00000"/>
                </a:solidFill>
              </a:rPr>
              <a:t> 提高</a:t>
            </a:r>
          </a:p>
        </p:txBody>
      </p:sp>
    </p:spTree>
    <p:extLst>
      <p:ext uri="{BB962C8B-B14F-4D97-AF65-F5344CB8AC3E}">
        <p14:creationId xmlns:p14="http://schemas.microsoft.com/office/powerpoint/2010/main" val="2795402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Conclusion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9079409"/>
          </a:xfrm>
          <a:prstGeom prst="rect">
            <a:avLst/>
          </a:prstGeom>
          <a:noFill/>
        </p:spPr>
        <p:txBody>
          <a:bodyPr wrap="square" rtlCol="0">
            <a:spAutoFit/>
          </a:bodyPr>
          <a:lstStyle/>
          <a:p>
            <a:r>
              <a:rPr lang="en-US" altLang="zh-CN" sz="1800" dirty="0">
                <a:effectLst/>
                <a:latin typeface="MongolianBaiti"/>
              </a:rPr>
              <a:t>Our study provides strong confirmation of a </a:t>
            </a:r>
            <a:r>
              <a:rPr lang="en-US" altLang="zh-CN" sz="1800" dirty="0">
                <a:solidFill>
                  <a:srgbClr val="C00000"/>
                </a:solidFill>
                <a:effectLst/>
                <a:latin typeface="MongolianBaiti"/>
              </a:rPr>
              <a:t>performance-independent confidence bias </a:t>
            </a:r>
            <a:r>
              <a:rPr lang="en-US" altLang="zh-CN" sz="1800" dirty="0">
                <a:effectLst/>
                <a:latin typeface="MongolianBaiti"/>
              </a:rPr>
              <a:t>in response to fluctuations in </a:t>
            </a:r>
            <a:r>
              <a:rPr lang="en-US" altLang="zh-CN" sz="1800" dirty="0">
                <a:solidFill>
                  <a:srgbClr val="C00000"/>
                </a:solidFill>
                <a:effectLst/>
                <a:latin typeface="MongolianBaiti"/>
              </a:rPr>
              <a:t>perceptual precision</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This </a:t>
            </a:r>
            <a:r>
              <a:rPr lang="en-US" altLang="zh-CN" sz="1800" dirty="0">
                <a:solidFill>
                  <a:srgbClr val="C00000"/>
                </a:solidFill>
                <a:effectLst/>
                <a:latin typeface="MongolianBaiti"/>
              </a:rPr>
              <a:t>bias </a:t>
            </a:r>
            <a:r>
              <a:rPr lang="en-US" altLang="zh-CN" sz="1800" dirty="0">
                <a:effectLst/>
                <a:latin typeface="MongolianBaiti"/>
              </a:rPr>
              <a:t>is found </a:t>
            </a:r>
            <a:r>
              <a:rPr lang="en-US" altLang="zh-CN" sz="1800" dirty="0">
                <a:solidFill>
                  <a:srgbClr val="0070C0"/>
                </a:solidFill>
                <a:effectLst/>
                <a:latin typeface="MongolianBaiti"/>
              </a:rPr>
              <a:t>above and beyond </a:t>
            </a:r>
            <a:r>
              <a:rPr lang="en-US" altLang="zh-CN" sz="1800" dirty="0">
                <a:effectLst/>
                <a:latin typeface="MongolianBaiti"/>
              </a:rPr>
              <a:t>the </a:t>
            </a:r>
            <a:r>
              <a:rPr lang="en-US" altLang="zh-CN" sz="1800" dirty="0">
                <a:solidFill>
                  <a:srgbClr val="C00000"/>
                </a:solidFill>
                <a:effectLst/>
                <a:latin typeface="MongolianBaiti"/>
              </a:rPr>
              <a:t>impact of precision on task performance</a:t>
            </a:r>
            <a:r>
              <a:rPr lang="en-US" altLang="zh-CN" sz="1800" dirty="0">
                <a:effectLst/>
                <a:latin typeface="MongolianBaiti"/>
              </a:rPr>
              <a:t>, suggesting that </a:t>
            </a:r>
            <a:r>
              <a:rPr lang="en-US" altLang="zh-CN" sz="1800" dirty="0">
                <a:solidFill>
                  <a:srgbClr val="C00000"/>
                </a:solidFill>
                <a:effectLst/>
                <a:latin typeface="MongolianBaiti"/>
              </a:rPr>
              <a:t>parallel and/or top-down architectures </a:t>
            </a:r>
            <a:r>
              <a:rPr lang="en-US" altLang="zh-CN" sz="1800" dirty="0">
                <a:effectLst/>
                <a:latin typeface="MongolianBaiti"/>
              </a:rPr>
              <a:t>may provide </a:t>
            </a:r>
            <a:r>
              <a:rPr lang="en-US" altLang="zh-CN" sz="1800" dirty="0">
                <a:solidFill>
                  <a:srgbClr val="0070C0"/>
                </a:solidFill>
                <a:effectLst/>
                <a:latin typeface="MongolianBaiti"/>
              </a:rPr>
              <a:t>a better model </a:t>
            </a:r>
            <a:r>
              <a:rPr lang="en-US" altLang="zh-CN" sz="1800" dirty="0">
                <a:effectLst/>
                <a:latin typeface="MongolianBaiti"/>
              </a:rPr>
              <a:t>of confidence than </a:t>
            </a:r>
            <a:r>
              <a:rPr lang="en-US" altLang="zh-CN" sz="1800" dirty="0">
                <a:solidFill>
                  <a:srgbClr val="C00000"/>
                </a:solidFill>
                <a:effectLst/>
                <a:latin typeface="MongolianBaiti"/>
              </a:rPr>
              <a:t>standard feed-forward models</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Further</a:t>
            </a:r>
            <a:r>
              <a:rPr lang="en-US" altLang="zh-CN" sz="1800" dirty="0">
                <a:solidFill>
                  <a:srgbClr val="C00000"/>
                </a:solidFill>
                <a:effectLst/>
                <a:latin typeface="MongolianBaiti"/>
              </a:rPr>
              <a:t>, this bias </a:t>
            </a:r>
            <a:r>
              <a:rPr lang="en-US" altLang="zh-CN" sz="1800" dirty="0">
                <a:effectLst/>
                <a:latin typeface="MongolianBaiti"/>
              </a:rPr>
              <a:t>is linked to fluctuations in </a:t>
            </a:r>
            <a:r>
              <a:rPr lang="en-US" altLang="zh-CN" sz="1800" dirty="0">
                <a:solidFill>
                  <a:srgbClr val="C00000"/>
                </a:solidFill>
                <a:effectLst/>
                <a:latin typeface="MongolianBaiti"/>
              </a:rPr>
              <a:t>baseline arousal </a:t>
            </a:r>
            <a:r>
              <a:rPr lang="en-US" altLang="zh-CN" sz="1800" dirty="0">
                <a:effectLst/>
                <a:latin typeface="MongolianBaiti"/>
              </a:rPr>
              <a:t>and individual differences in </a:t>
            </a:r>
            <a:r>
              <a:rPr lang="en-US" altLang="zh-CN" sz="1800" dirty="0">
                <a:solidFill>
                  <a:srgbClr val="C00000"/>
                </a:solidFill>
                <a:effectLst/>
                <a:latin typeface="MongolianBaiti"/>
              </a:rPr>
              <a:t>cortical neuroanatomy</a:t>
            </a:r>
            <a:r>
              <a:rPr lang="en-US" altLang="zh-CN" sz="1800" dirty="0">
                <a:effectLst/>
                <a:latin typeface="MongolianBaiti"/>
              </a:rPr>
              <a:t>. As many psychiatric illnesses involve confidence biases or metacognitive deficits (</a:t>
            </a:r>
            <a:r>
              <a:rPr lang="en-US" altLang="zh-CN" sz="1800" dirty="0" err="1">
                <a:effectLst/>
                <a:latin typeface="MongolianBaiti"/>
              </a:rPr>
              <a:t>Bliksted</a:t>
            </a:r>
            <a:r>
              <a:rPr lang="en-US" altLang="zh-CN" sz="1800" dirty="0">
                <a:effectLst/>
                <a:latin typeface="MongolianBaiti"/>
              </a:rPr>
              <a:t> et al., 2017; Hauser et al., 2017b; Rouault et al., 2018), a </a:t>
            </a:r>
            <a:r>
              <a:rPr lang="en-US" altLang="zh-CN" sz="1800" dirty="0">
                <a:solidFill>
                  <a:srgbClr val="C00000"/>
                </a:solidFill>
                <a:effectLst/>
                <a:latin typeface="MongolianBaiti"/>
              </a:rPr>
              <a:t>PRCB</a:t>
            </a:r>
            <a:r>
              <a:rPr lang="en-US" altLang="zh-CN" sz="1800" dirty="0">
                <a:effectLst/>
                <a:latin typeface="MongolianBaiti"/>
              </a:rPr>
              <a:t> may be a useful </a:t>
            </a:r>
            <a:r>
              <a:rPr lang="en-US" altLang="zh-CN" sz="1800" dirty="0">
                <a:solidFill>
                  <a:srgbClr val="0070C0"/>
                </a:solidFill>
                <a:effectLst/>
                <a:latin typeface="MongolianBaiti"/>
              </a:rPr>
              <a:t>computational marker </a:t>
            </a:r>
            <a:r>
              <a:rPr lang="en-US" altLang="zh-CN" sz="1800" dirty="0">
                <a:effectLst/>
                <a:latin typeface="MongolianBaiti"/>
              </a:rPr>
              <a:t>for </a:t>
            </a:r>
            <a:r>
              <a:rPr lang="en-US" altLang="zh-CN" sz="1800" dirty="0">
                <a:solidFill>
                  <a:srgbClr val="C00000"/>
                </a:solidFill>
                <a:effectLst/>
                <a:latin typeface="MongolianBaiti"/>
              </a:rPr>
              <a:t>disordered self-monitoring in diseases</a:t>
            </a:r>
            <a:r>
              <a:rPr lang="en-US" altLang="zh-CN" sz="1800" dirty="0">
                <a:effectLst/>
                <a:latin typeface="MongolianBaiti"/>
              </a:rPr>
              <a:t> such as psychosis(</a:t>
            </a:r>
            <a:r>
              <a:rPr lang="zh-CN" altLang="en-US" sz="1800" dirty="0">
                <a:effectLst/>
                <a:latin typeface="MongolianBaiti"/>
              </a:rPr>
              <a:t>精神病</a:t>
            </a:r>
            <a:r>
              <a:rPr lang="en-US" altLang="zh-CN" sz="1800" dirty="0">
                <a:effectLst/>
                <a:latin typeface="MongolianBaiti"/>
              </a:rPr>
              <a:t>), autism(</a:t>
            </a:r>
            <a:r>
              <a:rPr lang="zh-CN" altLang="en-US" sz="1800" dirty="0">
                <a:effectLst/>
                <a:latin typeface="MongolianBaiti"/>
              </a:rPr>
              <a:t>孤独症</a:t>
            </a:r>
            <a:r>
              <a:rPr lang="en-US" altLang="zh-CN" sz="1800" dirty="0">
                <a:effectLst/>
                <a:latin typeface="MongolianBaiti"/>
              </a:rPr>
              <a:t>), and OCD(</a:t>
            </a:r>
            <a:r>
              <a:rPr lang="zh-CN" altLang="en-US" sz="1800" dirty="0">
                <a:effectLst/>
                <a:latin typeface="MongolianBaiti"/>
              </a:rPr>
              <a:t>强迫症</a:t>
            </a:r>
            <a:r>
              <a:rPr lang="en-US" altLang="zh-CN" sz="1800" dirty="0">
                <a:effectLst/>
                <a:latin typeface="MongolianBaiti"/>
              </a:rPr>
              <a:t>). </a:t>
            </a:r>
            <a:endParaRPr lang="en-US" altLang="zh-CN" sz="2000" dirty="0"/>
          </a:p>
          <a:p>
            <a:endParaRPr lang="en-US" altLang="zh-CN" sz="2000" dirty="0"/>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061196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8802410"/>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Although </a:t>
            </a:r>
            <a:r>
              <a:rPr lang="en-US" altLang="zh-CN" sz="1800" dirty="0">
                <a:solidFill>
                  <a:srgbClr val="C00000"/>
                </a:solidFill>
                <a:effectLst/>
                <a:latin typeface="MongolianBaiti"/>
              </a:rPr>
              <a:t>most early models </a:t>
            </a:r>
            <a:r>
              <a:rPr lang="en-US" altLang="zh-CN" sz="1800" dirty="0">
                <a:effectLst/>
                <a:latin typeface="MongolianBaiti"/>
              </a:rPr>
              <a:t>of </a:t>
            </a:r>
            <a:r>
              <a:rPr lang="en-US" altLang="zh-CN" sz="1800" dirty="0">
                <a:solidFill>
                  <a:srgbClr val="C00000"/>
                </a:solidFill>
                <a:effectLst/>
                <a:latin typeface="MongolianBaiti"/>
              </a:rPr>
              <a:t>confidence</a:t>
            </a:r>
            <a:r>
              <a:rPr lang="en-US" altLang="zh-CN" sz="1800" dirty="0">
                <a:effectLst/>
                <a:latin typeface="MongolianBaiti"/>
              </a:rPr>
              <a:t> </a:t>
            </a:r>
            <a:r>
              <a:rPr lang="en-US" altLang="zh-CN" sz="1800" dirty="0">
                <a:solidFill>
                  <a:srgbClr val="0070C0"/>
                </a:solidFill>
                <a:effectLst/>
                <a:latin typeface="MongolianBaiti"/>
              </a:rPr>
              <a:t>emphasized a role </a:t>
            </a:r>
            <a:r>
              <a:rPr lang="en-US" altLang="zh-CN" sz="1800" dirty="0">
                <a:effectLst/>
                <a:latin typeface="MongolianBaiti"/>
              </a:rPr>
              <a:t>for </a:t>
            </a:r>
            <a:r>
              <a:rPr lang="en-US" altLang="zh-CN" sz="1800" dirty="0">
                <a:solidFill>
                  <a:srgbClr val="C00000"/>
                </a:solidFill>
                <a:effectLst/>
                <a:latin typeface="MongolianBaiti"/>
              </a:rPr>
              <a:t>serial, feed-forward processing</a:t>
            </a:r>
            <a:r>
              <a:rPr lang="en-US" altLang="zh-CN" sz="1800" dirty="0">
                <a:effectLst/>
                <a:latin typeface="MongolianBaiti"/>
              </a:rPr>
              <a:t> ,</a:t>
            </a:r>
            <a:r>
              <a:rPr lang="zh-CN" altLang="en-US" sz="1800" dirty="0">
                <a:effectLst/>
                <a:latin typeface="MongolianBaiti"/>
              </a:rPr>
              <a:t> </a:t>
            </a:r>
            <a:r>
              <a:rPr lang="en-US" altLang="zh-CN" sz="1800" dirty="0">
                <a:effectLst/>
                <a:latin typeface="MongolianBaiti"/>
              </a:rPr>
              <a:t>growing evidence of </a:t>
            </a:r>
            <a:r>
              <a:rPr lang="en-US" altLang="zh-CN" sz="1800" dirty="0">
                <a:solidFill>
                  <a:srgbClr val="C00000"/>
                </a:solidFill>
                <a:effectLst/>
                <a:latin typeface="MongolianBaiti"/>
              </a:rPr>
              <a:t>confidence-accuracy dissociations </a:t>
            </a:r>
            <a:r>
              <a:rPr lang="en-US" altLang="zh-CN" sz="1800" dirty="0">
                <a:effectLst/>
                <a:latin typeface="MongolianBaiti"/>
              </a:rPr>
              <a:t>(Fleming et al., 2015; Allen et al., 2016) </a:t>
            </a:r>
            <a:r>
              <a:rPr lang="en-US" altLang="zh-CN" sz="1800" dirty="0">
                <a:solidFill>
                  <a:srgbClr val="0070C0"/>
                </a:solidFill>
                <a:effectLst/>
                <a:latin typeface="MongolianBaiti"/>
              </a:rPr>
              <a:t>cast doubt on </a:t>
            </a:r>
            <a:r>
              <a:rPr lang="en-US" altLang="zh-CN" sz="1800" dirty="0">
                <a:solidFill>
                  <a:srgbClr val="C00000"/>
                </a:solidFill>
                <a:effectLst/>
                <a:latin typeface="MongolianBaiti"/>
              </a:rPr>
              <a:t>models </a:t>
            </a:r>
            <a:r>
              <a:rPr lang="en-US" altLang="zh-CN" sz="1800" dirty="0">
                <a:effectLst/>
                <a:latin typeface="MongolianBaiti"/>
              </a:rPr>
              <a:t>which specify that the </a:t>
            </a:r>
            <a:r>
              <a:rPr lang="en-US" altLang="zh-CN" sz="1800" dirty="0">
                <a:solidFill>
                  <a:srgbClr val="C00000"/>
                </a:solidFill>
                <a:effectLst/>
                <a:latin typeface="MongolianBaiti"/>
              </a:rPr>
              <a:t>computation of confidence </a:t>
            </a:r>
            <a:r>
              <a:rPr lang="en-US" altLang="zh-CN" sz="1800" dirty="0">
                <a:effectLst/>
                <a:latin typeface="MongolianBaiti"/>
              </a:rPr>
              <a:t>is </a:t>
            </a:r>
            <a:r>
              <a:rPr lang="en-US" altLang="zh-CN" sz="1800" dirty="0">
                <a:solidFill>
                  <a:srgbClr val="0070C0"/>
                </a:solidFill>
                <a:effectLst/>
                <a:latin typeface="MongolianBaiti"/>
              </a:rPr>
              <a:t>wholly subsumed </a:t>
            </a:r>
            <a:r>
              <a:rPr lang="en-US" altLang="zh-CN" sz="1800" dirty="0">
                <a:effectLst/>
                <a:latin typeface="MongolianBaiti"/>
              </a:rPr>
              <a:t>by the </a:t>
            </a:r>
            <a:r>
              <a:rPr lang="en-US" altLang="zh-CN" sz="1800" dirty="0">
                <a:solidFill>
                  <a:srgbClr val="C00000"/>
                </a:solidFill>
                <a:effectLst/>
                <a:latin typeface="MongolianBaiti"/>
              </a:rPr>
              <a:t>first-order decision variables </a:t>
            </a:r>
            <a:r>
              <a:rPr lang="en-US" altLang="zh-CN" sz="1800" dirty="0">
                <a:effectLst/>
                <a:latin typeface="MongolianBaiti"/>
              </a:rPr>
              <a:t>governing choice accuracy itself. </a:t>
            </a:r>
          </a:p>
          <a:p>
            <a:endParaRPr lang="en-US" altLang="zh-CN" dirty="0">
              <a:latin typeface="MongolianBaiti"/>
            </a:endParaRPr>
          </a:p>
          <a:p>
            <a:r>
              <a:rPr lang="en-US" altLang="zh-CN" sz="1800" dirty="0">
                <a:effectLst/>
                <a:latin typeface="MongolianBaiti"/>
              </a:rPr>
              <a:t>Instead </a:t>
            </a:r>
            <a:r>
              <a:rPr lang="en-US" altLang="zh-CN" sz="1800" dirty="0">
                <a:solidFill>
                  <a:srgbClr val="C00000"/>
                </a:solidFill>
                <a:effectLst/>
                <a:latin typeface="MongolianBaiti"/>
              </a:rPr>
              <a:t>our results </a:t>
            </a:r>
            <a:r>
              <a:rPr lang="en-US" altLang="zh-CN" sz="1800" dirty="0">
                <a:effectLst/>
                <a:latin typeface="MongolianBaiti"/>
              </a:rPr>
              <a:t>may be better explained by either a </a:t>
            </a:r>
            <a:r>
              <a:rPr lang="en-US" altLang="zh-CN" sz="1800" dirty="0">
                <a:solidFill>
                  <a:srgbClr val="C00000"/>
                </a:solidFill>
                <a:effectLst/>
                <a:latin typeface="MongolianBaiti"/>
              </a:rPr>
              <a:t>parallel processing architecture </a:t>
            </a:r>
            <a:r>
              <a:rPr lang="en-US" altLang="zh-CN" sz="1800" dirty="0">
                <a:effectLst/>
                <a:latin typeface="MongolianBaiti"/>
              </a:rPr>
              <a:t>and/or a </a:t>
            </a:r>
            <a:r>
              <a:rPr lang="en-US" altLang="zh-CN" sz="1800" dirty="0">
                <a:solidFill>
                  <a:srgbClr val="C00000"/>
                </a:solidFill>
                <a:effectLst/>
                <a:latin typeface="MongolianBaiti"/>
              </a:rPr>
              <a:t>top-down predictive processing</a:t>
            </a:r>
            <a:r>
              <a:rPr lang="en-US" altLang="zh-CN" sz="1800" dirty="0">
                <a:effectLst/>
                <a:latin typeface="MongolianBaiti"/>
              </a:rPr>
              <a:t> scheme (see e.g., Fleming and </a:t>
            </a:r>
            <a:r>
              <a:rPr lang="en-US" altLang="zh-CN" sz="1800" dirty="0" err="1">
                <a:effectLst/>
                <a:latin typeface="MongolianBaiti"/>
              </a:rPr>
              <a:t>Daw</a:t>
            </a:r>
            <a:r>
              <a:rPr lang="en-US" altLang="zh-CN" sz="1800" dirty="0">
                <a:effectLst/>
                <a:latin typeface="MongolianBaiti"/>
              </a:rPr>
              <a:t>, 2017).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554855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64403"/>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As an example of the former, it is possible that the </a:t>
            </a:r>
            <a:r>
              <a:rPr lang="en-US" altLang="zh-CN" sz="1800" dirty="0">
                <a:solidFill>
                  <a:srgbClr val="C00000"/>
                </a:solidFill>
                <a:effectLst/>
                <a:latin typeface="MongolianBaiti"/>
              </a:rPr>
              <a:t>visual system </a:t>
            </a:r>
            <a:r>
              <a:rPr lang="en-US" altLang="zh-CN" sz="1800" dirty="0">
                <a:effectLst/>
                <a:latin typeface="MongolianBaiti"/>
              </a:rPr>
              <a:t>has </a:t>
            </a:r>
            <a:r>
              <a:rPr lang="en-US" altLang="zh-CN" sz="1800" dirty="0">
                <a:solidFill>
                  <a:srgbClr val="0070C0"/>
                </a:solidFill>
                <a:effectLst/>
                <a:latin typeface="MongolianBaiti"/>
              </a:rPr>
              <a:t>evolved to attribute </a:t>
            </a:r>
            <a:r>
              <a:rPr lang="en-US" altLang="zh-CN" sz="1800" dirty="0">
                <a:solidFill>
                  <a:srgbClr val="C00000"/>
                </a:solidFill>
                <a:effectLst/>
                <a:latin typeface="MongolianBaiti"/>
              </a:rPr>
              <a:t>extra salience to fluctuations in perceptual precision</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In this case, </a:t>
            </a:r>
            <a:r>
              <a:rPr lang="en-US" altLang="zh-CN" sz="1800" dirty="0">
                <a:solidFill>
                  <a:srgbClr val="C00000"/>
                </a:solidFill>
                <a:effectLst/>
                <a:latin typeface="MongolianBaiti"/>
              </a:rPr>
              <a:t>confidence </a:t>
            </a:r>
            <a:r>
              <a:rPr lang="en-US" altLang="zh-CN" sz="1800" dirty="0">
                <a:solidFill>
                  <a:srgbClr val="0070C0"/>
                </a:solidFill>
                <a:effectLst/>
                <a:latin typeface="MongolianBaiti"/>
              </a:rPr>
              <a:t>may arise </a:t>
            </a:r>
            <a:r>
              <a:rPr lang="en-US" altLang="zh-CN" sz="1800" dirty="0">
                <a:solidFill>
                  <a:srgbClr val="C00000"/>
                </a:solidFill>
                <a:effectLst/>
                <a:latin typeface="MongolianBaiti"/>
              </a:rPr>
              <a:t>both from a serial architecture </a:t>
            </a:r>
            <a:r>
              <a:rPr lang="en-US" altLang="zh-CN" sz="1800" dirty="0">
                <a:effectLst/>
                <a:latin typeface="MongolianBaiti"/>
              </a:rPr>
              <a:t>in which prefrontal neurons monitor the variability of parietal evidence accumulation to provide an initial estimate of confidence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Maniscalco and Lau, 2016), and a </a:t>
            </a:r>
            <a:r>
              <a:rPr lang="en-US" altLang="zh-CN" sz="1800" dirty="0">
                <a:solidFill>
                  <a:srgbClr val="C00000"/>
                </a:solidFill>
                <a:effectLst/>
                <a:latin typeface="MongolianBaiti"/>
              </a:rPr>
              <a:t>parallel pathway </a:t>
            </a:r>
            <a:r>
              <a:rPr lang="en-US" altLang="zh-CN" sz="1800" dirty="0">
                <a:effectLst/>
                <a:latin typeface="MongolianBaiti"/>
              </a:rPr>
              <a:t>specifically </a:t>
            </a:r>
            <a:r>
              <a:rPr lang="en-US" altLang="zh-CN" sz="1800" dirty="0" err="1">
                <a:effectLst/>
                <a:latin typeface="MongolianBaiti"/>
              </a:rPr>
              <a:t>signalling</a:t>
            </a:r>
            <a:r>
              <a:rPr lang="en-US" altLang="zh-CN" sz="1800" dirty="0">
                <a:effectLst/>
                <a:latin typeface="MongolianBaiti"/>
              </a:rPr>
              <a:t> perceptual salience. </a:t>
            </a:r>
          </a:p>
          <a:p>
            <a:endParaRPr lang="en-US" altLang="zh-CN" dirty="0">
              <a:latin typeface="MongolianBaiti"/>
            </a:endParaRPr>
          </a:p>
          <a:p>
            <a:r>
              <a:rPr lang="en-US" altLang="zh-CN" sz="1800" dirty="0">
                <a:effectLst/>
                <a:latin typeface="MongolianBaiti"/>
              </a:rPr>
              <a:t>This is a </a:t>
            </a:r>
            <a:r>
              <a:rPr lang="en-US" altLang="zh-CN" sz="1800" dirty="0">
                <a:solidFill>
                  <a:srgbClr val="C00000"/>
                </a:solidFill>
                <a:effectLst/>
                <a:latin typeface="MongolianBaiti"/>
              </a:rPr>
              <a:t>potentially compelling explanation of our results</a:t>
            </a:r>
            <a:r>
              <a:rPr lang="en-US" altLang="zh-CN" sz="1800" dirty="0">
                <a:effectLst/>
                <a:latin typeface="MongolianBaiti"/>
              </a:rPr>
              <a:t>: evoked changes in arousal are directly linked to enhanced perceptual salience (Hochstein and </a:t>
            </a:r>
            <a:r>
              <a:rPr lang="en-US" altLang="zh-CN" sz="1800" dirty="0" err="1">
                <a:effectLst/>
                <a:latin typeface="MongolianBaiti"/>
              </a:rPr>
              <a:t>Ahissar</a:t>
            </a:r>
            <a:r>
              <a:rPr lang="en-US" altLang="zh-CN" sz="1800" dirty="0">
                <a:effectLst/>
                <a:latin typeface="MongolianBaiti"/>
              </a:rPr>
              <a:t>, 2002) and are also known to change the gain or non-linearity of cortical responses (</a:t>
            </a:r>
            <a:r>
              <a:rPr lang="en-US" altLang="zh-CN" sz="1800" dirty="0" err="1">
                <a:effectLst/>
                <a:latin typeface="MongolianBaiti"/>
              </a:rPr>
              <a:t>Simoncini</a:t>
            </a:r>
            <a:r>
              <a:rPr lang="en-US" altLang="zh-CN" sz="1800" dirty="0">
                <a:effectLst/>
                <a:latin typeface="MongolianBaiti"/>
              </a:rPr>
              <a:t> et al., 2012; </a:t>
            </a:r>
            <a:r>
              <a:rPr lang="en-US" altLang="zh-CN" sz="1800" dirty="0" err="1">
                <a:effectLst/>
                <a:latin typeface="MongolianBaiti"/>
              </a:rPr>
              <a:t>Eldar</a:t>
            </a:r>
            <a:r>
              <a:rPr lang="en-US" altLang="zh-CN" sz="1800" dirty="0">
                <a:effectLst/>
                <a:latin typeface="MongolianBaiti"/>
              </a:rPr>
              <a:t> et al., 2013). </a:t>
            </a:r>
          </a:p>
          <a:p>
            <a:endParaRPr lang="en-US" altLang="zh-CN" dirty="0">
              <a:latin typeface="MongolianBaiti"/>
            </a:endParaRPr>
          </a:p>
          <a:p>
            <a:r>
              <a:rPr lang="en-US" altLang="zh-CN" sz="1800" dirty="0">
                <a:effectLst/>
                <a:latin typeface="MongolianBaiti"/>
              </a:rPr>
              <a:t>Thus, </a:t>
            </a:r>
            <a:r>
              <a:rPr lang="en-US" altLang="zh-CN" sz="1800" dirty="0">
                <a:solidFill>
                  <a:srgbClr val="C00000"/>
                </a:solidFill>
                <a:effectLst/>
                <a:latin typeface="MongolianBaiti"/>
              </a:rPr>
              <a:t>changes in baseline arousal </a:t>
            </a:r>
            <a:r>
              <a:rPr lang="en-US" altLang="zh-CN" sz="1800" dirty="0">
                <a:effectLst/>
                <a:latin typeface="MongolianBaiti"/>
              </a:rPr>
              <a:t>may simultaneously </a:t>
            </a:r>
            <a:r>
              <a:rPr lang="en-US" altLang="zh-CN" sz="1800" dirty="0">
                <a:solidFill>
                  <a:srgbClr val="0070C0"/>
                </a:solidFill>
                <a:effectLst/>
                <a:latin typeface="MongolianBaiti"/>
              </a:rPr>
              <a:t>alter</a:t>
            </a:r>
            <a:r>
              <a:rPr lang="en-US" altLang="zh-CN" sz="1800" dirty="0">
                <a:effectLst/>
                <a:latin typeface="MongolianBaiti"/>
              </a:rPr>
              <a:t> </a:t>
            </a:r>
            <a:r>
              <a:rPr lang="en-US" altLang="zh-CN" sz="1800" dirty="0">
                <a:solidFill>
                  <a:srgbClr val="C00000"/>
                </a:solidFill>
                <a:effectLst/>
                <a:latin typeface="MongolianBaiti"/>
              </a:rPr>
              <a:t>perceptual salience </a:t>
            </a:r>
            <a:r>
              <a:rPr lang="en-US" altLang="zh-CN" sz="1800" dirty="0">
                <a:effectLst/>
                <a:latin typeface="MongolianBaiti"/>
              </a:rPr>
              <a:t>and </a:t>
            </a:r>
            <a:r>
              <a:rPr lang="en-US" altLang="zh-CN" sz="1800" dirty="0">
                <a:solidFill>
                  <a:srgbClr val="0070C0"/>
                </a:solidFill>
                <a:effectLst/>
                <a:latin typeface="MongolianBaiti"/>
              </a:rPr>
              <a:t>increase</a:t>
            </a:r>
            <a:r>
              <a:rPr lang="en-US" altLang="zh-CN" sz="1800" dirty="0">
                <a:solidFill>
                  <a:srgbClr val="C00000"/>
                </a:solidFill>
                <a:effectLst/>
                <a:latin typeface="MongolianBaiti"/>
              </a:rPr>
              <a:t> </a:t>
            </a:r>
            <a:r>
              <a:rPr lang="en-US" altLang="zh-CN" sz="1800" dirty="0">
                <a:effectLst/>
                <a:latin typeface="MongolianBaiti"/>
              </a:rPr>
              <a:t>the </a:t>
            </a:r>
            <a:r>
              <a:rPr lang="en-US" altLang="zh-CN" sz="1800" dirty="0">
                <a:solidFill>
                  <a:srgbClr val="C00000"/>
                </a:solidFill>
                <a:effectLst/>
                <a:latin typeface="MongolianBaiti"/>
              </a:rPr>
              <a:t>sensitivity of confidence-related brain areas </a:t>
            </a:r>
            <a:r>
              <a:rPr lang="en-US" altLang="zh-CN" sz="1800" dirty="0">
                <a:effectLst/>
                <a:latin typeface="MongolianBaiti"/>
              </a:rPr>
              <a:t>to changes in perceptual precision.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458833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64403"/>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Alternatively, </a:t>
            </a:r>
            <a:r>
              <a:rPr lang="en-US" altLang="zh-CN" sz="1800" dirty="0">
                <a:solidFill>
                  <a:srgbClr val="C00000"/>
                </a:solidFill>
                <a:effectLst/>
                <a:latin typeface="MongolianBaiti"/>
              </a:rPr>
              <a:t>predictive-processing</a:t>
            </a:r>
            <a:r>
              <a:rPr lang="en-US" altLang="zh-CN" sz="1800" dirty="0">
                <a:effectLst/>
                <a:latin typeface="MongolianBaiti"/>
              </a:rPr>
              <a:t> </a:t>
            </a:r>
            <a:r>
              <a:rPr lang="en-US" altLang="zh-CN" sz="1800" dirty="0">
                <a:solidFill>
                  <a:srgbClr val="0070C0"/>
                </a:solidFill>
                <a:effectLst/>
                <a:latin typeface="MongolianBaiti"/>
              </a:rPr>
              <a:t>accounts of </a:t>
            </a:r>
            <a:r>
              <a:rPr lang="en-US" altLang="zh-CN" sz="1800" dirty="0">
                <a:solidFill>
                  <a:srgbClr val="C00000"/>
                </a:solidFill>
                <a:effectLst/>
                <a:latin typeface="MongolianBaiti"/>
              </a:rPr>
              <a:t>metacognition</a:t>
            </a:r>
            <a:r>
              <a:rPr lang="en-US" altLang="zh-CN" sz="1800" dirty="0">
                <a:effectLst/>
                <a:latin typeface="MongolianBaiti"/>
              </a:rPr>
              <a:t> posit that </a:t>
            </a:r>
            <a:r>
              <a:rPr lang="en-US" altLang="zh-CN" sz="1800" dirty="0">
                <a:solidFill>
                  <a:srgbClr val="C00000"/>
                </a:solidFill>
                <a:effectLst/>
                <a:latin typeface="MongolianBaiti"/>
              </a:rPr>
              <a:t>confidence</a:t>
            </a:r>
            <a:r>
              <a:rPr lang="en-US" altLang="zh-CN" sz="1800" dirty="0">
                <a:effectLst/>
                <a:latin typeface="MongolianBaiti"/>
              </a:rPr>
              <a:t> </a:t>
            </a:r>
            <a:r>
              <a:rPr lang="en-US" altLang="zh-CN" sz="1800" dirty="0">
                <a:solidFill>
                  <a:srgbClr val="0070C0"/>
                </a:solidFill>
                <a:effectLst/>
                <a:latin typeface="MongolianBaiti"/>
              </a:rPr>
              <a:t>depends upon </a:t>
            </a:r>
            <a:r>
              <a:rPr lang="en-US" altLang="zh-CN" sz="1800" dirty="0">
                <a:effectLst/>
                <a:latin typeface="MongolianBaiti"/>
              </a:rPr>
              <a:t>the </a:t>
            </a:r>
            <a:r>
              <a:rPr lang="en-US" altLang="zh-CN" sz="1800" dirty="0">
                <a:solidFill>
                  <a:srgbClr val="0070C0"/>
                </a:solidFill>
                <a:effectLst/>
                <a:latin typeface="MongolianBaiti"/>
              </a:rPr>
              <a:t>mismatch between</a:t>
            </a:r>
            <a:r>
              <a:rPr lang="en-US" altLang="zh-CN" sz="1800" dirty="0">
                <a:effectLst/>
                <a:latin typeface="MongolianBaiti"/>
              </a:rPr>
              <a:t> an </a:t>
            </a:r>
            <a:r>
              <a:rPr lang="en-US" altLang="zh-CN" sz="1800" dirty="0">
                <a:solidFill>
                  <a:srgbClr val="C00000"/>
                </a:solidFill>
                <a:effectLst/>
                <a:latin typeface="MongolianBaiti"/>
              </a:rPr>
              <a:t>expected level </a:t>
            </a:r>
            <a:r>
              <a:rPr lang="en-US" altLang="zh-CN" sz="1800" dirty="0">
                <a:effectLst/>
                <a:latin typeface="MongolianBaiti"/>
              </a:rPr>
              <a:t>of perceptual </a:t>
            </a:r>
            <a:r>
              <a:rPr lang="en-US" altLang="zh-CN" sz="1800" dirty="0">
                <a:solidFill>
                  <a:srgbClr val="C00000"/>
                </a:solidFill>
                <a:effectLst/>
                <a:latin typeface="MongolianBaiti"/>
              </a:rPr>
              <a:t>precision</a:t>
            </a:r>
            <a:r>
              <a:rPr lang="en-US" altLang="zh-CN" sz="1800" dirty="0">
                <a:effectLst/>
                <a:latin typeface="MongolianBaiti"/>
              </a:rPr>
              <a:t> and </a:t>
            </a:r>
            <a:r>
              <a:rPr lang="en-US" altLang="zh-CN" sz="1800" dirty="0">
                <a:solidFill>
                  <a:srgbClr val="C00000"/>
                </a:solidFill>
                <a:effectLst/>
                <a:latin typeface="MongolianBaiti"/>
              </a:rPr>
              <a:t>actual</a:t>
            </a:r>
            <a:r>
              <a:rPr lang="en-US" altLang="zh-CN" sz="1800" dirty="0">
                <a:effectLst/>
                <a:latin typeface="MongolianBaiti"/>
              </a:rPr>
              <a:t> incoming sensory </a:t>
            </a:r>
            <a:r>
              <a:rPr lang="en-US" altLang="zh-CN" sz="1800" dirty="0">
                <a:solidFill>
                  <a:srgbClr val="C00000"/>
                </a:solidFill>
                <a:effectLst/>
                <a:latin typeface="MongolianBaiti"/>
              </a:rPr>
              <a:t>precision</a:t>
            </a:r>
            <a:r>
              <a:rPr lang="en-US" altLang="zh-CN" sz="1800" dirty="0">
                <a:effectLst/>
                <a:latin typeface="MongolianBaiti"/>
              </a:rPr>
              <a:t> (i.e., a confidence prediction error) (</a:t>
            </a:r>
            <a:r>
              <a:rPr lang="en-US" altLang="zh-CN" sz="1800" dirty="0" err="1">
                <a:effectLst/>
                <a:latin typeface="MongolianBaiti"/>
              </a:rPr>
              <a:t>Fetsch</a:t>
            </a:r>
            <a:r>
              <a:rPr lang="en-US" altLang="zh-CN" sz="1800" dirty="0">
                <a:effectLst/>
                <a:latin typeface="MongolianBaiti"/>
              </a:rPr>
              <a:t> et al., 2015; Allen et al., 2016; Allen and </a:t>
            </a:r>
            <a:r>
              <a:rPr lang="en-US" altLang="zh-CN" sz="1800" dirty="0" err="1">
                <a:effectLst/>
                <a:latin typeface="MongolianBaiti"/>
              </a:rPr>
              <a:t>Friston</a:t>
            </a:r>
            <a:r>
              <a:rPr lang="en-US" altLang="zh-CN" sz="1800" dirty="0">
                <a:effectLst/>
                <a:latin typeface="MongolianBaiti"/>
              </a:rPr>
              <a:t>, 2016; Fleming and </a:t>
            </a:r>
            <a:r>
              <a:rPr lang="en-US" altLang="zh-CN" sz="1800" dirty="0" err="1">
                <a:effectLst/>
                <a:latin typeface="MongolianBaiti"/>
              </a:rPr>
              <a:t>Daw</a:t>
            </a:r>
            <a:r>
              <a:rPr lang="en-US" altLang="zh-CN" sz="1800" dirty="0">
                <a:effectLst/>
                <a:latin typeface="MongolianBaiti"/>
              </a:rPr>
              <a:t>, 2017). </a:t>
            </a:r>
          </a:p>
          <a:p>
            <a:endParaRPr lang="en-US" altLang="zh-CN" dirty="0">
              <a:latin typeface="MongolianBaiti"/>
            </a:endParaRPr>
          </a:p>
          <a:p>
            <a:r>
              <a:rPr lang="en-US" altLang="zh-CN" sz="1800" dirty="0">
                <a:effectLst/>
                <a:latin typeface="MongolianBaiti"/>
              </a:rPr>
              <a:t>As </a:t>
            </a:r>
            <a:r>
              <a:rPr lang="en-US" altLang="zh-CN" sz="1800" dirty="0">
                <a:solidFill>
                  <a:srgbClr val="C00000"/>
                </a:solidFill>
                <a:effectLst/>
                <a:latin typeface="MongolianBaiti"/>
              </a:rPr>
              <a:t>changes in baseline arousal </a:t>
            </a:r>
            <a:r>
              <a:rPr lang="en-US" altLang="zh-CN" sz="1800" dirty="0">
                <a:effectLst/>
                <a:latin typeface="MongolianBaiti"/>
              </a:rPr>
              <a:t>are linked to increased levels of neuronal noise and poorer task performance (Aston-Jones and Cohen, 2005; Mather et al., 2015), such changes </a:t>
            </a:r>
            <a:r>
              <a:rPr lang="en-US" altLang="zh-CN" sz="1800" dirty="0">
                <a:solidFill>
                  <a:srgbClr val="0070C0"/>
                </a:solidFill>
                <a:effectLst/>
                <a:latin typeface="MongolianBaiti"/>
              </a:rPr>
              <a:t>may alter </a:t>
            </a:r>
            <a:r>
              <a:rPr lang="en-US" altLang="zh-CN" sz="1800" dirty="0">
                <a:solidFill>
                  <a:srgbClr val="C00000"/>
                </a:solidFill>
                <a:effectLst/>
                <a:latin typeface="MongolianBaiti"/>
              </a:rPr>
              <a:t>top-down estimates of expected precision </a:t>
            </a:r>
            <a:r>
              <a:rPr lang="en-US" altLang="zh-CN" sz="1800" dirty="0">
                <a:effectLst/>
                <a:latin typeface="MongolianBaiti"/>
              </a:rPr>
              <a:t>and hence titrate the influence of sensory precision on confidence.</a:t>
            </a:r>
          </a:p>
          <a:p>
            <a:endParaRPr lang="en-US" altLang="zh-CN" dirty="0">
              <a:latin typeface="MongolianBaiti"/>
            </a:endParaRPr>
          </a:p>
          <a:p>
            <a:r>
              <a:rPr lang="en-US" altLang="zh-CN" sz="1800" dirty="0">
                <a:effectLst/>
                <a:latin typeface="MongolianBaiti"/>
              </a:rPr>
              <a:t>Disentangling these (speculative) suggestions will require </a:t>
            </a:r>
            <a:r>
              <a:rPr lang="en-US" altLang="zh-CN" sz="1800" dirty="0">
                <a:solidFill>
                  <a:srgbClr val="C00000"/>
                </a:solidFill>
                <a:effectLst/>
                <a:latin typeface="MongolianBaiti"/>
              </a:rPr>
              <a:t>tasks</a:t>
            </a:r>
            <a:r>
              <a:rPr lang="en-US" altLang="zh-CN" sz="1800" dirty="0">
                <a:effectLst/>
                <a:latin typeface="MongolianBaiti"/>
              </a:rPr>
              <a:t> that </a:t>
            </a:r>
            <a:r>
              <a:rPr lang="en-US" altLang="zh-CN" sz="1800" dirty="0">
                <a:solidFill>
                  <a:srgbClr val="C00000"/>
                </a:solidFill>
                <a:effectLst/>
                <a:latin typeface="MongolianBaiti"/>
              </a:rPr>
              <a:t>manipulate both expected and sensory precision</a:t>
            </a:r>
            <a:r>
              <a:rPr lang="en-US" altLang="zh-CN" sz="1800" dirty="0">
                <a:effectLst/>
                <a:latin typeface="MongolianBaiti"/>
              </a:rPr>
              <a:t> in conjunction with </a:t>
            </a:r>
            <a:r>
              <a:rPr lang="en-US" altLang="zh-CN" sz="1800" dirty="0">
                <a:solidFill>
                  <a:srgbClr val="C00000"/>
                </a:solidFill>
                <a:effectLst/>
                <a:latin typeface="MongolianBaiti"/>
              </a:rPr>
              <a:t>causal manipulations of arousal</a:t>
            </a:r>
            <a:r>
              <a:rPr lang="en-US" altLang="zh-CN" sz="1800" dirty="0">
                <a:effectLst/>
                <a:latin typeface="MongolianBaiti"/>
              </a:rPr>
              <a:t>; here we can only demonstrate that changes in sensory precision evoke a performance-independent bias, supporting these and other non-serial metacognitive architectures.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39859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Staircase</a:t>
            </a:r>
            <a:r>
              <a:rPr lang="zh-CN" altLang="en-US" sz="2800" b="1" cap="none" dirty="0">
                <a:solidFill>
                  <a:schemeClr val="tx2">
                    <a:lumMod val="60000"/>
                    <a:lumOff val="40000"/>
                  </a:schemeClr>
                </a:solidFill>
                <a:latin typeface="+mn-lt"/>
              </a:rPr>
              <a:t>阶梯法</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用来确定不同准确率下的感觉阈值</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6001643"/>
          </a:xfrm>
          <a:prstGeom prst="rect">
            <a:avLst/>
          </a:prstGeom>
          <a:noFill/>
        </p:spPr>
        <p:txBody>
          <a:bodyPr wrap="square" rtlCol="0">
            <a:spAutoFit/>
          </a:bodyPr>
          <a:lstStyle/>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7" name="图片 6">
            <a:extLst>
              <a:ext uri="{FF2B5EF4-FFF2-40B4-BE49-F238E27FC236}">
                <a16:creationId xmlns:a16="http://schemas.microsoft.com/office/drawing/2014/main" id="{FDD36257-4625-CD44-88B5-F2B22F84E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5" y="1126017"/>
            <a:ext cx="7324714" cy="44610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EF08391-17DA-8D4E-BF26-4889A0F168FB}"/>
                  </a:ext>
                </a:extLst>
              </p:cNvPr>
              <p:cNvSpPr txBox="1"/>
              <p:nvPr/>
            </p:nvSpPr>
            <p:spPr>
              <a:xfrm>
                <a:off x="7879963" y="1804416"/>
                <a:ext cx="3202686" cy="1448345"/>
              </a:xfrm>
              <a:prstGeom prst="rect">
                <a:avLst/>
              </a:prstGeom>
              <a:noFill/>
            </p:spPr>
            <p:txBody>
              <a:bodyPr wrap="square" rtlCol="0">
                <a:spAutoFit/>
              </a:bodyPr>
              <a:lstStyle/>
              <a:p>
                <a:r>
                  <a:rPr kumimoji="1" lang="en-US" altLang="zh-CN" dirty="0"/>
                  <a:t>1-down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1</a:t>
                </a:r>
                <a:r>
                  <a:rPr kumimoji="1" lang="zh-CN" altLang="en-US" dirty="0"/>
                  <a:t>个就降低，错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1+1</m:t>
                          </m:r>
                        </m:den>
                      </m:f>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0.5</m:t>
                      </m:r>
                    </m:oMath>
                  </m:oMathPara>
                </a14:m>
                <a:endParaRPr kumimoji="1" lang="zh-CN" altLang="en-US" dirty="0"/>
              </a:p>
            </p:txBody>
          </p:sp>
        </mc:Choice>
        <mc:Fallback xmlns="">
          <p:sp>
            <p:nvSpPr>
              <p:cNvPr id="8" name="文本框 7">
                <a:extLst>
                  <a:ext uri="{FF2B5EF4-FFF2-40B4-BE49-F238E27FC236}">
                    <a16:creationId xmlns:a16="http://schemas.microsoft.com/office/drawing/2014/main" id="{6EF08391-17DA-8D4E-BF26-4889A0F168FB}"/>
                  </a:ext>
                </a:extLst>
              </p:cNvPr>
              <p:cNvSpPr txBox="1">
                <a:spLocks noRot="1" noChangeAspect="1" noMove="1" noResize="1" noEditPoints="1" noAdjustHandles="1" noChangeArrowheads="1" noChangeShapeType="1" noTextEdit="1"/>
              </p:cNvSpPr>
              <p:nvPr/>
            </p:nvSpPr>
            <p:spPr>
              <a:xfrm>
                <a:off x="7879963" y="1804416"/>
                <a:ext cx="3202686" cy="1448345"/>
              </a:xfrm>
              <a:prstGeom prst="rect">
                <a:avLst/>
              </a:prstGeom>
              <a:blipFill>
                <a:blip r:embed="rId4"/>
                <a:stretch>
                  <a:fillRect l="-1581" t="-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6160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Staircase</a:t>
            </a:r>
            <a:r>
              <a:rPr lang="zh-CN" altLang="en-US" sz="2800" b="1" cap="none" dirty="0">
                <a:solidFill>
                  <a:schemeClr val="tx2">
                    <a:lumMod val="60000"/>
                    <a:lumOff val="40000"/>
                  </a:schemeClr>
                </a:solidFill>
                <a:latin typeface="+mn-lt"/>
              </a:rPr>
              <a:t>阶梯法</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用来确定不同准确率下的感觉阈值</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6001643"/>
          </a:xfrm>
          <a:prstGeom prst="rect">
            <a:avLst/>
          </a:prstGeom>
          <a:noFill/>
        </p:spPr>
        <p:txBody>
          <a:bodyPr wrap="square" rtlCol="0">
            <a:spAutoFit/>
          </a:bodyPr>
          <a:lstStyle/>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6EF08391-17DA-8D4E-BF26-4889A0F168FB}"/>
                  </a:ext>
                </a:extLst>
              </p:cNvPr>
              <p:cNvSpPr txBox="1"/>
              <p:nvPr/>
            </p:nvSpPr>
            <p:spPr>
              <a:xfrm>
                <a:off x="7879963" y="1804416"/>
                <a:ext cx="3202686" cy="2026196"/>
              </a:xfrm>
              <a:prstGeom prst="rect">
                <a:avLst/>
              </a:prstGeom>
              <a:noFill/>
            </p:spPr>
            <p:txBody>
              <a:bodyPr wrap="square" rtlCol="0">
                <a:spAutoFit/>
              </a:bodyPr>
              <a:lstStyle/>
              <a:p>
                <a:r>
                  <a:rPr kumimoji="1" lang="en-US" altLang="zh-CN" dirty="0"/>
                  <a:t>2-down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2</a:t>
                </a:r>
                <a:r>
                  <a:rPr kumimoji="1" lang="zh-CN" altLang="en-US" dirty="0"/>
                  <a:t>个才降低，错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2</m:t>
                          </m:r>
                        </m:num>
                        <m:den>
                          <m:r>
                            <a:rPr kumimoji="1" lang="en-US" altLang="zh-CN" b="0" i="1" smtClean="0">
                              <a:latin typeface="Cambria Math" panose="02040503050406030204" pitchFamily="18" charset="0"/>
                            </a:rPr>
                            <m:t>2+1</m:t>
                          </m:r>
                        </m:den>
                      </m:f>
                      <m:r>
                        <a:rPr kumimoji="1" lang="zh-CN" altLang="en-US" i="1" dirty="0" smtClean="0">
                          <a:latin typeface="Cambria Math" panose="02040503050406030204" pitchFamily="18" charset="0"/>
                        </a:rPr>
                        <m:t> </m:t>
                      </m:r>
                      <m:r>
                        <a:rPr kumimoji="1" lang="en-US" altLang="zh-CN" i="1" dirty="0">
                          <a:latin typeface="Cambria Math" panose="02040503050406030204" pitchFamily="18" charset="0"/>
                        </a:rPr>
                        <m:t>≈</m:t>
                      </m:r>
                      <m:r>
                        <a:rPr kumimoji="1" lang="en-US" altLang="zh-CN" b="0" i="1" dirty="0" smtClean="0">
                          <a:latin typeface="Cambria Math" panose="02040503050406030204" pitchFamily="18" charset="0"/>
                        </a:rPr>
                        <m:t>0.67</m:t>
                      </m:r>
                    </m:oMath>
                  </m:oMathPara>
                </a14:m>
                <a:endParaRPr kumimoji="1" lang="en-US" altLang="zh-CN" dirty="0"/>
              </a:p>
              <a:p>
                <a:endParaRPr kumimoji="1" lang="en-US" altLang="zh-CN" dirty="0"/>
              </a:p>
              <a:p>
                <a:endParaRPr kumimoji="1" lang="zh-CN" altLang="en-US" dirty="0"/>
              </a:p>
            </p:txBody>
          </p:sp>
        </mc:Choice>
        <mc:Fallback>
          <p:sp>
            <p:nvSpPr>
              <p:cNvPr id="8" name="文本框 7">
                <a:extLst>
                  <a:ext uri="{FF2B5EF4-FFF2-40B4-BE49-F238E27FC236}">
                    <a16:creationId xmlns:a16="http://schemas.microsoft.com/office/drawing/2014/main" id="{6EF08391-17DA-8D4E-BF26-4889A0F168FB}"/>
                  </a:ext>
                </a:extLst>
              </p:cNvPr>
              <p:cNvSpPr txBox="1">
                <a:spLocks noRot="1" noChangeAspect="1" noMove="1" noResize="1" noEditPoints="1" noAdjustHandles="1" noChangeArrowheads="1" noChangeShapeType="1" noTextEdit="1"/>
              </p:cNvSpPr>
              <p:nvPr/>
            </p:nvSpPr>
            <p:spPr>
              <a:xfrm>
                <a:off x="7879963" y="1804416"/>
                <a:ext cx="3202686" cy="2026196"/>
              </a:xfrm>
              <a:prstGeom prst="rect">
                <a:avLst/>
              </a:prstGeom>
              <a:blipFill>
                <a:blip r:embed="rId3"/>
                <a:stretch>
                  <a:fillRect l="-1581" t="-125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B628F46-D7A9-FB43-83F0-AA8BBB296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 y="1739900"/>
            <a:ext cx="6057900" cy="33782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F7D1C49-8AEA-C94D-93D5-1EAB2B6E566C}"/>
                  </a:ext>
                </a:extLst>
              </p:cNvPr>
              <p:cNvSpPr txBox="1"/>
              <p:nvPr/>
            </p:nvSpPr>
            <p:spPr>
              <a:xfrm>
                <a:off x="7879963" y="4409037"/>
                <a:ext cx="3202686" cy="2026196"/>
              </a:xfrm>
              <a:prstGeom prst="rect">
                <a:avLst/>
              </a:prstGeom>
              <a:noFill/>
            </p:spPr>
            <p:txBody>
              <a:bodyPr wrap="square" rtlCol="0">
                <a:spAutoFit/>
              </a:bodyPr>
              <a:lstStyle/>
              <a:p>
                <a:r>
                  <a:rPr kumimoji="1" lang="en-US" altLang="zh-CN" dirty="0"/>
                  <a:t>4-down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4</a:t>
                </a:r>
                <a:r>
                  <a:rPr kumimoji="1" lang="zh-CN" altLang="en-US" dirty="0"/>
                  <a:t>个才降低，错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4</m:t>
                          </m:r>
                        </m:num>
                        <m:den>
                          <m:r>
                            <a:rPr kumimoji="1" lang="en-US" altLang="zh-CN" b="0" i="1" smtClean="0">
                              <a:latin typeface="Cambria Math" panose="02040503050406030204" pitchFamily="18" charset="0"/>
                            </a:rPr>
                            <m:t>4+1</m:t>
                          </m:r>
                        </m:den>
                      </m:f>
                      <m:r>
                        <a:rPr kumimoji="1" lang="en-US" altLang="zh-CN" b="0" i="1" dirty="0" smtClean="0">
                          <a:latin typeface="Cambria Math" panose="02040503050406030204" pitchFamily="18" charset="0"/>
                        </a:rPr>
                        <m:t>=0.80</m:t>
                      </m:r>
                    </m:oMath>
                  </m:oMathPara>
                </a14:m>
                <a:endParaRPr kumimoji="1" lang="en-US" altLang="zh-CN" dirty="0"/>
              </a:p>
              <a:p>
                <a:endParaRPr kumimoji="1"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FF7D1C49-8AEA-C94D-93D5-1EAB2B6E566C}"/>
                  </a:ext>
                </a:extLst>
              </p:cNvPr>
              <p:cNvSpPr txBox="1">
                <a:spLocks noRot="1" noChangeAspect="1" noMove="1" noResize="1" noEditPoints="1" noAdjustHandles="1" noChangeArrowheads="1" noChangeShapeType="1" noTextEdit="1"/>
              </p:cNvSpPr>
              <p:nvPr/>
            </p:nvSpPr>
            <p:spPr>
              <a:xfrm>
                <a:off x="7879963" y="4409037"/>
                <a:ext cx="3202686" cy="2026196"/>
              </a:xfrm>
              <a:prstGeom prst="rect">
                <a:avLst/>
              </a:prstGeom>
              <a:blipFill>
                <a:blip r:embed="rId5"/>
                <a:stretch>
                  <a:fillRect l="-1581" t="-1250"/>
                </a:stretch>
              </a:blipFill>
            </p:spPr>
            <p:txBody>
              <a:bodyPr/>
              <a:lstStyle/>
              <a:p>
                <a:r>
                  <a:rPr lang="zh-CN" altLang="en-US">
                    <a:noFill/>
                  </a:rPr>
                  <a:t> </a:t>
                </a:r>
              </a:p>
            </p:txBody>
          </p:sp>
        </mc:Fallback>
      </mc:AlternateContent>
      <p:sp>
        <p:nvSpPr>
          <p:cNvPr id="12" name="文本框 11">
            <a:hlinkClick r:id="rId6" action="ppaction://hlinksldjump"/>
            <a:extLst>
              <a:ext uri="{FF2B5EF4-FFF2-40B4-BE49-F238E27FC236}">
                <a16:creationId xmlns:a16="http://schemas.microsoft.com/office/drawing/2014/main" id="{2408C9AF-B93A-BA4D-864C-65ADC925D418}"/>
              </a:ext>
            </a:extLst>
          </p:cNvPr>
          <p:cNvSpPr txBox="1"/>
          <p:nvPr/>
        </p:nvSpPr>
        <p:spPr>
          <a:xfrm>
            <a:off x="10738797" y="6068070"/>
            <a:ext cx="755904" cy="375809"/>
          </a:xfrm>
          <a:prstGeom prst="rect">
            <a:avLst/>
          </a:prstGeom>
          <a:noFill/>
        </p:spPr>
        <p:txBody>
          <a:bodyPr wrap="square" rtlCol="0">
            <a:spAutoFit/>
          </a:bodyPr>
          <a:lstStyle/>
          <a:p>
            <a:r>
              <a:rPr kumimoji="1" lang="en-US" altLang="zh-CN" dirty="0"/>
              <a:t>Back</a:t>
            </a:r>
            <a:endParaRPr kumimoji="1" lang="zh-CN" altLang="en-US" dirty="0"/>
          </a:p>
        </p:txBody>
      </p:sp>
    </p:spTree>
    <p:extLst>
      <p:ext uri="{BB962C8B-B14F-4D97-AF65-F5344CB8AC3E}">
        <p14:creationId xmlns:p14="http://schemas.microsoft.com/office/powerpoint/2010/main" val="3328487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879628"/>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 </a:t>
            </a:r>
          </a:p>
          <a:p>
            <a:endParaRPr lang="en-US" altLang="zh-CN" dirty="0"/>
          </a:p>
          <a:p>
            <a:r>
              <a:rPr lang="en-US" altLang="zh-CN" sz="1800" dirty="0">
                <a:effectLst/>
                <a:latin typeface="MongolianBaiti"/>
              </a:rPr>
              <a:t>We further explored the relationship between baseline arousal, sensory precision, and perceptual decision-making in our task using a drift diffusion model (DDM) to assess the impact of these variables on decision-related mechanisms. DDMs model the relationship between response accuracy and reaction time as a drifting accumulator that undergoes a biased random walk towards one or other choice boundary (e.g., left vs rightward motion) (Fig. 5A). The model thus captures a putative evidence accumulation process underpinning perceptual decision-making (Ratcliff and </a:t>
            </a:r>
            <a:r>
              <a:rPr lang="en-US" altLang="zh-CN" sz="1800" dirty="0" err="1">
                <a:effectLst/>
                <a:latin typeface="MongolianBaiti"/>
              </a:rPr>
              <a:t>McKoon</a:t>
            </a:r>
            <a:r>
              <a:rPr lang="en-US" altLang="zh-CN" sz="1800" dirty="0">
                <a:effectLst/>
                <a:latin typeface="MongolianBaiti"/>
              </a:rPr>
              <a:t>, 2007;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Notably, evidence accumulation signals recorded from the parietal cortex of macaques have been shown to relate closely to perceptual confidence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a:t>
            </a:r>
            <a:r>
              <a:rPr lang="en-US" altLang="zh-CN" sz="1800" dirty="0" err="1">
                <a:effectLst/>
                <a:latin typeface="MongolianBaiti"/>
              </a:rPr>
              <a:t>Kiani</a:t>
            </a:r>
            <a:r>
              <a:rPr lang="en-US" altLang="zh-CN" sz="1800" dirty="0">
                <a:effectLst/>
                <a:latin typeface="MongolianBaiti"/>
              </a:rPr>
              <a:t> et al., 2014). </a:t>
            </a:r>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893983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02848"/>
          </a:xfrm>
          <a:prstGeom prst="rect">
            <a:avLst/>
          </a:prstGeom>
          <a:noFill/>
        </p:spPr>
        <p:txBody>
          <a:bodyPr wrap="square" rtlCol="0">
            <a:spAutoFit/>
          </a:bodyPr>
          <a:lstStyle/>
          <a:p>
            <a:r>
              <a:rPr lang="en-US" altLang="zh-CN" sz="1800" dirty="0">
                <a:effectLst/>
                <a:latin typeface="MongolianBaiti"/>
              </a:rPr>
              <a:t>As previous experiments suggest that PRCBs may be driven in part by changes in physiological arousal (Allen et al., 2016; Hauser et al., 2017a), we hypothesized that </a:t>
            </a:r>
            <a:r>
              <a:rPr lang="en-US" altLang="zh-CN" sz="1800" dirty="0">
                <a:solidFill>
                  <a:srgbClr val="C00000"/>
                </a:solidFill>
                <a:effectLst/>
                <a:latin typeface="MongolianBaiti"/>
              </a:rPr>
              <a:t>precision-specific changes in confidence</a:t>
            </a:r>
            <a:r>
              <a:rPr lang="en-US" altLang="zh-CN" sz="1800" dirty="0">
                <a:effectLst/>
                <a:latin typeface="MongolianBaiti"/>
              </a:rPr>
              <a:t> would </a:t>
            </a:r>
            <a:r>
              <a:rPr lang="en-US" altLang="zh-CN" sz="1800" dirty="0">
                <a:solidFill>
                  <a:srgbClr val="0070C0"/>
                </a:solidFill>
                <a:effectLst/>
                <a:latin typeface="MongolianBaiti"/>
              </a:rPr>
              <a:t>correlate with</a:t>
            </a:r>
            <a:r>
              <a:rPr lang="en-US" altLang="zh-CN" sz="1800" dirty="0">
                <a:effectLst/>
                <a:latin typeface="MongolianBaiti"/>
              </a:rPr>
              <a:t> </a:t>
            </a:r>
            <a:r>
              <a:rPr lang="en-US" altLang="zh-CN" sz="1800" dirty="0">
                <a:solidFill>
                  <a:srgbClr val="C00000"/>
                </a:solidFill>
                <a:effectLst/>
                <a:latin typeface="MongolianBaiti"/>
              </a:rPr>
              <a:t>changes in pupil dilation</a:t>
            </a:r>
            <a:r>
              <a:rPr lang="en-US" altLang="zh-CN" sz="1800" dirty="0">
                <a:effectLst/>
                <a:latin typeface="MongolianBaiti"/>
              </a:rPr>
              <a:t>, an index noradrenergic arousal when luminance and task difficulty are controlled.</a:t>
            </a:r>
          </a:p>
          <a:p>
            <a:endParaRPr lang="en-US" altLang="zh-CN" sz="1800" dirty="0">
              <a:effectLst/>
              <a:latin typeface="MongolianBaiti"/>
            </a:endParaRPr>
          </a:p>
          <a:p>
            <a:r>
              <a:rPr lang="en-US" altLang="zh-CN" dirty="0">
                <a:latin typeface="MongolianBaiti"/>
              </a:rPr>
              <a:t>——</a:t>
            </a:r>
            <a:r>
              <a:rPr lang="zh-CN" altLang="en-US" dirty="0">
                <a:latin typeface="MongolianBaiti"/>
              </a:rPr>
              <a:t>实验</a:t>
            </a:r>
            <a:r>
              <a:rPr lang="en-US" altLang="zh-CN" dirty="0">
                <a:latin typeface="MongolianBaiti"/>
              </a:rPr>
              <a:t>3</a:t>
            </a:r>
            <a:r>
              <a:rPr lang="zh-CN" altLang="en-US" dirty="0">
                <a:latin typeface="MongolianBaiti"/>
              </a:rPr>
              <a:t> 看看</a:t>
            </a:r>
            <a:r>
              <a:rPr lang="en-US" altLang="zh-CN" dirty="0">
                <a:latin typeface="MongolianBaiti"/>
              </a:rPr>
              <a:t>PRCBs</a:t>
            </a:r>
            <a:r>
              <a:rPr lang="zh-CN" altLang="en-US" dirty="0">
                <a:latin typeface="MongolianBaiti"/>
              </a:rPr>
              <a:t>是否与瞳孔的扩张或收缩有关？</a:t>
            </a:r>
            <a:r>
              <a:rPr lang="en-US" altLang="zh-CN" dirty="0">
                <a:latin typeface="MongolianBaiti"/>
              </a:rPr>
              <a:t>(Physiological)</a:t>
            </a:r>
          </a:p>
          <a:p>
            <a:r>
              <a:rPr lang="zh-CN" altLang="en-US" dirty="0">
                <a:latin typeface="MongolianBaiti"/>
              </a:rPr>
              <a:t>        </a:t>
            </a:r>
            <a:endParaRPr lang="en-US" altLang="zh-CN" dirty="0">
              <a:latin typeface="MongolianBaiti"/>
            </a:endParaRPr>
          </a:p>
          <a:p>
            <a:r>
              <a:rPr lang="en-US" altLang="zh-CN" sz="1800" dirty="0">
                <a:solidFill>
                  <a:srgbClr val="C00000"/>
                </a:solidFill>
                <a:effectLst/>
                <a:latin typeface="MongolianBaiti"/>
              </a:rPr>
              <a:t>In the brain</a:t>
            </a:r>
            <a:r>
              <a:rPr lang="en-US" altLang="zh-CN" sz="1800" dirty="0">
                <a:effectLst/>
                <a:latin typeface="MongolianBaiti"/>
              </a:rPr>
              <a:t>, </a:t>
            </a:r>
            <a:r>
              <a:rPr lang="en-US" altLang="zh-CN" sz="1800" dirty="0">
                <a:solidFill>
                  <a:srgbClr val="C00000"/>
                </a:solidFill>
                <a:effectLst/>
                <a:latin typeface="MongolianBaiti"/>
              </a:rPr>
              <a:t>metacognitive ability </a:t>
            </a:r>
            <a:r>
              <a:rPr lang="en-US" altLang="zh-CN" sz="1800" dirty="0">
                <a:effectLst/>
                <a:latin typeface="MongolianBaiti"/>
              </a:rPr>
              <a:t>(i.e., the correspondence between confidence and accuracy) is linked to </a:t>
            </a:r>
            <a:r>
              <a:rPr lang="en-US" altLang="zh-CN" sz="1800" dirty="0">
                <a:solidFill>
                  <a:srgbClr val="0070C0"/>
                </a:solidFill>
                <a:effectLst/>
                <a:latin typeface="MongolianBaiti"/>
              </a:rPr>
              <a:t>individual differences in the anatomy and microstructure of the prefrontal cortex </a:t>
            </a:r>
            <a:r>
              <a:rPr lang="en-US" altLang="zh-CN" sz="1800" dirty="0">
                <a:effectLst/>
                <a:latin typeface="MongolianBaiti"/>
              </a:rPr>
              <a:t>(Fleming et al., 2010; McCurdy et al., 2013; Allen et al., 2017b). However, the </a:t>
            </a:r>
            <a:r>
              <a:rPr lang="en-US" altLang="zh-CN" sz="1800" dirty="0">
                <a:solidFill>
                  <a:srgbClr val="C00000"/>
                </a:solidFill>
                <a:effectLst/>
                <a:latin typeface="MongolianBaiti"/>
              </a:rPr>
              <a:t>specific influence of sensory precision on confidence </a:t>
            </a:r>
            <a:r>
              <a:rPr lang="en-US" altLang="zh-CN" sz="1800" dirty="0">
                <a:effectLst/>
                <a:latin typeface="MongolianBaiti"/>
              </a:rPr>
              <a:t>has been linked to </a:t>
            </a:r>
            <a:r>
              <a:rPr lang="en-US" altLang="zh-CN" sz="1800" dirty="0">
                <a:solidFill>
                  <a:srgbClr val="0070C0"/>
                </a:solidFill>
                <a:effectLst/>
                <a:latin typeface="MongolianBaiti"/>
              </a:rPr>
              <a:t>superior parietal and ventral striatal activations </a:t>
            </a:r>
            <a:r>
              <a:rPr lang="en-US" altLang="zh-CN" sz="1800" dirty="0">
                <a:effectLst/>
                <a:latin typeface="MongolianBaiti"/>
              </a:rPr>
              <a:t>(Bang and Fleming, 2018). We thus used whole-brain regression modelling to identify cortical</a:t>
            </a:r>
            <a:r>
              <a:rPr lang="zh-CN" altLang="en-US" sz="1800" dirty="0">
                <a:effectLst/>
                <a:latin typeface="MongolianBaiti"/>
              </a:rPr>
              <a:t> </a:t>
            </a:r>
            <a:r>
              <a:rPr lang="en-US" altLang="zh-CN" sz="1800" dirty="0">
                <a:effectLst/>
                <a:latin typeface="MongolianBaiti"/>
              </a:rPr>
              <a:t>areas whose gray-matter volume correlated with PRCBs. </a:t>
            </a:r>
          </a:p>
          <a:p>
            <a:endParaRPr lang="en-US" altLang="zh-CN" sz="1800" dirty="0">
              <a:effectLst/>
              <a:latin typeface="MongolianBaiti"/>
            </a:endParaRPr>
          </a:p>
          <a:p>
            <a:r>
              <a:rPr lang="en-US" altLang="zh-CN" dirty="0">
                <a:latin typeface="MongolianBaiti"/>
              </a:rPr>
              <a:t>——</a:t>
            </a:r>
            <a:r>
              <a:rPr lang="zh-CN" altLang="en-US" dirty="0">
                <a:latin typeface="MongolianBaiti"/>
              </a:rPr>
              <a:t>实验</a:t>
            </a:r>
            <a:r>
              <a:rPr lang="en-US" altLang="zh-CN" dirty="0">
                <a:latin typeface="MongolianBaiti"/>
              </a:rPr>
              <a:t>4</a:t>
            </a:r>
            <a:r>
              <a:rPr lang="zh-CN" altLang="en-US" dirty="0">
                <a:latin typeface="MongolianBaiti"/>
              </a:rPr>
              <a:t> 看看</a:t>
            </a:r>
            <a:r>
              <a:rPr lang="en-US" altLang="zh-CN" dirty="0">
                <a:latin typeface="MongolianBaiti"/>
              </a:rPr>
              <a:t>PRCBs</a:t>
            </a:r>
            <a:r>
              <a:rPr lang="zh-CN" altLang="en-US" dirty="0">
                <a:latin typeface="MongolianBaiti"/>
              </a:rPr>
              <a:t>与哪些脑区的结构有关？</a:t>
            </a:r>
            <a:r>
              <a:rPr lang="en-US" altLang="zh-CN" dirty="0">
                <a:latin typeface="MongolianBaiti"/>
              </a:rPr>
              <a:t>(VBM</a:t>
            </a:r>
            <a:r>
              <a:rPr lang="zh-CN" altLang="en-US" dirty="0">
                <a:latin typeface="MongolianBaiti"/>
              </a:rPr>
              <a:t>分析</a:t>
            </a:r>
            <a:r>
              <a:rPr lang="en-US" altLang="zh-CN" dirty="0">
                <a:latin typeface="MongolianBaiti"/>
              </a:rPr>
              <a:t>,</a:t>
            </a:r>
            <a:r>
              <a:rPr lang="zh-CN" altLang="en-US" dirty="0">
                <a:latin typeface="MongolianBaiti"/>
              </a:rPr>
              <a:t> </a:t>
            </a:r>
            <a:r>
              <a:rPr lang="en-US" altLang="zh-CN" dirty="0">
                <a:latin typeface="MongolianBaiti"/>
              </a:rPr>
              <a:t>Neurobiological)</a:t>
            </a:r>
            <a:endParaRPr lang="en-US" altLang="zh-CN" dirty="0"/>
          </a:p>
          <a:p>
            <a:r>
              <a:rPr lang="en-US" altLang="zh-CN" sz="1800" dirty="0">
                <a:effectLst/>
                <a:latin typeface="MongolianBaiti"/>
              </a:rPr>
              <a:t> </a:t>
            </a:r>
            <a:endParaRPr lang="en-US" altLang="zh-CN" dirty="0"/>
          </a:p>
          <a:p>
            <a:r>
              <a:rPr lang="en-US" altLang="zh-CN" sz="1800" dirty="0">
                <a:effectLst/>
                <a:latin typeface="MongolianBaiti"/>
              </a:rPr>
              <a:t> </a:t>
            </a:r>
            <a:endParaRPr lang="en-US" altLang="zh-CN" sz="2000" dirty="0"/>
          </a:p>
          <a:p>
            <a:endParaRPr lang="en-US" altLang="zh-CN" dirty="0"/>
          </a:p>
          <a:p>
            <a:r>
              <a:rPr lang="en-US" altLang="zh-CN" dirty="0"/>
              <a:t> </a:t>
            </a:r>
            <a:endParaRPr lang="en-US" altLang="zh-CN" sz="24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592988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r>
              <a:rPr lang="en-US" altLang="zh-CN" sz="1800" dirty="0">
                <a:effectLst/>
                <a:latin typeface="MongolianBaiti"/>
              </a:rPr>
              <a:t> </a:t>
            </a:r>
          </a:p>
          <a:p>
            <a:r>
              <a:rPr lang="en-US" altLang="zh-CN" sz="1800" dirty="0">
                <a:effectLst/>
                <a:latin typeface="MongolianBaiti"/>
              </a:rPr>
              <a:t>To do so, we used a hierarchical drift diffusion model (HDDM) to assess the impact of pre- trial arousal and sensory precision on different model parameters. Following previous investigations (de Gee et al., 2017), ‘low vs ’high’ baseline arousal was parameterized by binning mean pre-trial dilation (-1000 to -500ms pre-trial interval) into the lowest and highest 40% of trials (Fig. 5B), separately for each participant. We then modelled the effects of sensory precision and arousal on decision making using an HDDM. The HDDM uses a Monte-Carlo Markov Chain (MCMC) method to fit a Bayesian mixed-effects implementation of the DDM, pooling over fixed and random effects to provide more robust parameter estimates. Using standard settings in the HDDM toolbox, we specified models with the following free parameters: the drift rate v denotes the speed of evidence accumulation, decision threshold a models the information threshold required to make a decision, and the non-decision time t captures the decision-independent processing time </a:t>
            </a:r>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4072285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02629"/>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r>
              <a:rPr lang="en-US" altLang="zh-CN" sz="1800" dirty="0">
                <a:effectLst/>
                <a:latin typeface="MongolianBaiti"/>
              </a:rPr>
              <a:t> </a:t>
            </a:r>
          </a:p>
          <a:p>
            <a:r>
              <a:rPr lang="en-US" altLang="zh-CN" sz="1800" dirty="0">
                <a:effectLst/>
                <a:latin typeface="MongolianBaiti"/>
              </a:rPr>
              <a:t>Convergent evidence suggests that confidence depends on a second-order ‘read-out’ of evidence accumulation (Moran et al., 2015; Fleming and </a:t>
            </a:r>
            <a:r>
              <a:rPr lang="en-US" altLang="zh-CN" sz="1800" dirty="0" err="1">
                <a:effectLst/>
                <a:latin typeface="MongolianBaiti"/>
              </a:rPr>
              <a:t>Daw</a:t>
            </a:r>
            <a:r>
              <a:rPr lang="en-US" altLang="zh-CN" sz="1800" dirty="0">
                <a:effectLst/>
                <a:latin typeface="MongolianBaiti"/>
              </a:rPr>
              <a:t>, 2017); a confidence bias may thus emerge if exogenous (i.e., stimulus precision) or endogenous (i.e., arousal) factors influence underlying evidence accumulation. Because both arousal and sensory precision can be expected to increase the gain or excitability of motion-sensitive neuronal populations (Cheadle et al., 2014; Mather et al., 2015; </a:t>
            </a:r>
            <a:r>
              <a:rPr lang="en-US" altLang="zh-CN" sz="1800" dirty="0" err="1">
                <a:effectLst/>
                <a:latin typeface="MongolianBaiti"/>
              </a:rPr>
              <a:t>Vinck</a:t>
            </a:r>
            <a:r>
              <a:rPr lang="en-US" altLang="zh-CN" sz="1800" dirty="0">
                <a:effectLst/>
                <a:latin typeface="MongolianBaiti"/>
              </a:rPr>
              <a:t> et al., 2015), which is in turn related to evidence accumulation itself (Aston-Jones and Cohen, 2005; </a:t>
            </a:r>
            <a:r>
              <a:rPr lang="en-US" altLang="zh-CN" sz="1800" dirty="0" err="1">
                <a:effectLst/>
                <a:latin typeface="MongolianBaiti"/>
              </a:rPr>
              <a:t>Eldar</a:t>
            </a:r>
            <a:r>
              <a:rPr lang="en-US" altLang="zh-CN" sz="1800" dirty="0">
                <a:effectLst/>
                <a:latin typeface="MongolianBaiti"/>
              </a:rPr>
              <a:t> et al., 2013; Hauser et al., 2016), we hypothesized that the interaction of these factors covary with evidence accumulation (v) and that this super-additive effect may explain the over-representation of precision in confidence. To test this hypothesis, we compared models in which precision, baseline arousal, and their interaction could covary with either a (M2), t (M3), or v (M4). </a:t>
            </a:r>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814637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710624"/>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endParaRPr lang="en-US" altLang="zh-CN" sz="1800" dirty="0">
              <a:effectLst/>
              <a:latin typeface="MongolianBaiti"/>
            </a:endParaRPr>
          </a:p>
          <a:p>
            <a:r>
              <a:rPr lang="en-US" altLang="zh-CN" sz="1800" dirty="0">
                <a:effectLst/>
                <a:latin typeface="MongolianBaiti"/>
              </a:rPr>
              <a:t>Crucially, because we controlled for task difficulty by adjusting signal strength (mean orientation), we used a regression-based approach that further allowed v to covary with signal strength across every trial. This enabled us to estimate the independent effect of sensory precision on different decision-related computations, and follows from previous studies demonstrating that stimulus strength directly modulates evidence accumulation (Hauser et al., 2017b). Further, we also included a ‘baseline model’ in which only v could covary with signal strength (M1). Models were compared using deviance information criterion (DIC); the individual posterior parameters of the best-fitting (i.e., with the best trade off of complexity to accuracy) model where then assessed for statistical significance. All models were fit with 500 burn-in samples and 10,000 total samples; inspection of posterior model parameters revealed good model convergence for all models using these parameters. See Table 1 for model comparison results. </a:t>
            </a:r>
            <a:endParaRPr lang="en-US" altLang="zh-CN" dirty="0"/>
          </a:p>
          <a:p>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255700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endParaRPr lang="en-US" altLang="zh-CN" sz="1800" dirty="0">
              <a:effectLst/>
              <a:latin typeface="MongolianBaiti"/>
            </a:endParaRPr>
          </a:p>
          <a:p>
            <a:r>
              <a:rPr lang="en-US" altLang="zh-CN" sz="1800" dirty="0">
                <a:effectLst/>
                <a:latin typeface="MongolianBaiti"/>
              </a:rPr>
              <a:t>We found that the best-fitting model was one in which stimulus precision, baseline arousal, and their interaction covaried with v (see Table 1). Inspection of the posterior parameters of this model (Fig. 5C) revealed that both sensory precision (p &lt; 0.001) and arousal (p = 0.004) significantly increased evidence accumulation (drift rate). Replicating previous investigations, stimulus mean also increased drift rate (Hauser et al., 2017b); however, in contrast to our hypothesis the arousal by precision interaction was not significant (p &gt; 0.05). These results support previous investigations that link arousal to boosts in perceptual evidence accumulation (</a:t>
            </a:r>
            <a:r>
              <a:rPr lang="en-US" altLang="zh-CN" sz="1800" dirty="0" err="1">
                <a:effectLst/>
                <a:latin typeface="MongolianBaiti"/>
              </a:rPr>
              <a:t>Lufityanto</a:t>
            </a:r>
            <a:r>
              <a:rPr lang="en-US" altLang="zh-CN" sz="1800" dirty="0">
                <a:effectLst/>
                <a:latin typeface="MongolianBaiti"/>
              </a:rPr>
              <a:t> et al., 2016), and indicate that sensory precision and arousal both independently contribute to evidence accumulation but do not interact. </a:t>
            </a:r>
            <a:endParaRPr lang="en-US" altLang="zh-CN" dirty="0"/>
          </a:p>
          <a:p>
            <a:endParaRPr lang="en-US" altLang="zh-CN" dirty="0"/>
          </a:p>
          <a:p>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4034022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6" name="图片 5">
            <a:extLst>
              <a:ext uri="{FF2B5EF4-FFF2-40B4-BE49-F238E27FC236}">
                <a16:creationId xmlns:a16="http://schemas.microsoft.com/office/drawing/2014/main" id="{611071D0-8337-644B-AECA-C77809A53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092" y="237600"/>
            <a:ext cx="7014320" cy="6620400"/>
          </a:xfrm>
          <a:prstGeom prst="rect">
            <a:avLst/>
          </a:prstGeom>
        </p:spPr>
      </p:pic>
    </p:spTree>
    <p:extLst>
      <p:ext uri="{BB962C8B-B14F-4D97-AF65-F5344CB8AC3E}">
        <p14:creationId xmlns:p14="http://schemas.microsoft.com/office/powerpoint/2010/main" val="4147419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65AC2FD9-6FDF-6248-91BC-CB2D6F7AA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 y="133350"/>
            <a:ext cx="11163300" cy="6591300"/>
          </a:xfrm>
          <a:prstGeom prst="rect">
            <a:avLst/>
          </a:prstGeom>
        </p:spPr>
      </p:pic>
    </p:spTree>
    <p:extLst>
      <p:ext uri="{BB962C8B-B14F-4D97-AF65-F5344CB8AC3E}">
        <p14:creationId xmlns:p14="http://schemas.microsoft.com/office/powerpoint/2010/main" val="1699335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96875" y="3293055"/>
            <a:ext cx="10603774" cy="495587"/>
          </a:xfrm>
        </p:spPr>
        <p:txBody>
          <a:bodyPr>
            <a:noAutofit/>
          </a:bodyPr>
          <a:lstStyle/>
          <a:p>
            <a:r>
              <a:rPr lang="zh-CN" altLang="en-US" sz="4400" b="1" cap="none" dirty="0">
                <a:solidFill>
                  <a:schemeClr val="tx2">
                    <a:lumMod val="60000"/>
                    <a:lumOff val="40000"/>
                  </a:schemeClr>
                </a:solidFill>
                <a:latin typeface="+mn-lt"/>
              </a:rPr>
              <a:t>谢谢大家</a:t>
            </a:r>
          </a:p>
        </p:txBody>
      </p:sp>
    </p:spTree>
    <p:extLst>
      <p:ext uri="{BB962C8B-B14F-4D97-AF65-F5344CB8AC3E}">
        <p14:creationId xmlns:p14="http://schemas.microsoft.com/office/powerpoint/2010/main" val="304079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620593"/>
            <a:ext cx="10603774" cy="495587"/>
          </a:xfrm>
        </p:spPr>
        <p:txBody>
          <a:bodyPr>
            <a:noAutofit/>
          </a:bodyPr>
          <a:lstStyle/>
          <a:p>
            <a:pPr algn="ctr"/>
            <a:r>
              <a:rPr lang="en-US" altLang="zh-CN" sz="2800" b="1" cap="none" dirty="0">
                <a:solidFill>
                  <a:schemeClr val="tx2">
                    <a:lumMod val="60000"/>
                    <a:lumOff val="40000"/>
                  </a:schemeClr>
                </a:solidFill>
                <a:latin typeface="+mn-lt"/>
              </a:rPr>
              <a:t>Experiment1——</a:t>
            </a:r>
            <a:r>
              <a:rPr lang="zh-CN" altLang="en-US" sz="2800" b="1" cap="none" dirty="0">
                <a:solidFill>
                  <a:schemeClr val="tx2">
                    <a:lumMod val="60000"/>
                    <a:lumOff val="40000"/>
                  </a:schemeClr>
                </a:solidFill>
                <a:latin typeface="+mn-lt"/>
              </a:rPr>
              <a:t>感觉强度和感觉精度是否单独影响准确率和信心？</a:t>
            </a:r>
            <a:br>
              <a:rPr lang="en-US" altLang="zh-CN" sz="2800" b="1" cap="none" dirty="0">
                <a:solidFill>
                  <a:schemeClr val="tx2">
                    <a:lumMod val="60000"/>
                    <a:lumOff val="40000"/>
                  </a:schemeClr>
                </a:solidFill>
                <a:latin typeface="+mn-lt"/>
              </a:rPr>
            </a:br>
            <a:r>
              <a:rPr lang="zh-CN" altLang="en-US" sz="2800" b="1" cap="none" dirty="0">
                <a:solidFill>
                  <a:schemeClr val="tx2">
                    <a:lumMod val="60000"/>
                    <a:lumOff val="40000"/>
                  </a:schemeClr>
                </a:solidFill>
                <a:latin typeface="+mn-lt"/>
              </a:rPr>
              <a:t> 是否有</a:t>
            </a:r>
            <a:r>
              <a:rPr lang="en-US" altLang="zh-CN" sz="2800" b="1" cap="none" dirty="0">
                <a:solidFill>
                  <a:schemeClr val="tx2">
                    <a:lumMod val="60000"/>
                    <a:lumOff val="40000"/>
                  </a:schemeClr>
                </a:solidFill>
                <a:latin typeface="+mn-lt"/>
              </a:rPr>
              <a:t>PRCB</a:t>
            </a:r>
            <a:r>
              <a:rPr lang="zh-CN" altLang="en-US" sz="2800" b="1" cap="none" dirty="0">
                <a:solidFill>
                  <a:schemeClr val="tx2">
                    <a:lumMod val="60000"/>
                    <a:lumOff val="40000"/>
                  </a:schemeClr>
                </a:solidFill>
                <a:latin typeface="+mn-lt"/>
              </a:rPr>
              <a:t>？  </a:t>
            </a:r>
          </a:p>
        </p:txBody>
      </p:sp>
    </p:spTree>
    <p:extLst>
      <p:ext uri="{BB962C8B-B14F-4D97-AF65-F5344CB8AC3E}">
        <p14:creationId xmlns:p14="http://schemas.microsoft.com/office/powerpoint/2010/main" val="62250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336FF1B2-CB4A-A348-BF29-1F4FC99D2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5" y="1275008"/>
            <a:ext cx="8151764" cy="4490792"/>
          </a:xfrm>
          <a:prstGeom prst="rect">
            <a:avLst/>
          </a:prstGeom>
        </p:spPr>
      </p:pic>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5355312"/>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29</a:t>
            </a:r>
            <a:r>
              <a:rPr lang="zh-CN" altLang="en-US" dirty="0">
                <a:latin typeface="MongolianBaiti"/>
              </a:rPr>
              <a:t> </a:t>
            </a:r>
            <a:r>
              <a:rPr lang="en-US" altLang="zh-CN" dirty="0">
                <a:latin typeface="MongolianBaiti"/>
              </a:rPr>
              <a:t>(17</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=23y,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18-40)</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independent</a:t>
            </a:r>
            <a:r>
              <a:rPr lang="zh-CN" altLang="en-US" b="1" dirty="0">
                <a:latin typeface="MongolianBaiti"/>
              </a:rPr>
              <a:t> </a:t>
            </a:r>
            <a:r>
              <a:rPr lang="en-US" altLang="zh-CN" b="1" dirty="0">
                <a:latin typeface="MongolianBaiti"/>
              </a:rPr>
              <a:t>factors:</a:t>
            </a:r>
          </a:p>
          <a:p>
            <a:endParaRPr lang="en-US" altLang="zh-CN" dirty="0">
              <a:latin typeface="MongolianBaiti"/>
            </a:endParaRPr>
          </a:p>
          <a:p>
            <a:r>
              <a:rPr lang="en-US" altLang="zh-CN" dirty="0">
                <a:solidFill>
                  <a:srgbClr val="C00000"/>
                </a:solidFill>
                <a:latin typeface="MongolianBaiti"/>
              </a:rPr>
              <a:t>Average</a:t>
            </a:r>
            <a:r>
              <a:rPr lang="zh-CN" altLang="en-US" dirty="0">
                <a:solidFill>
                  <a:srgbClr val="C00000"/>
                </a:solidFill>
                <a:latin typeface="MongolianBaiti"/>
              </a:rPr>
              <a:t> </a:t>
            </a:r>
            <a:r>
              <a:rPr lang="en-US" altLang="zh-CN" dirty="0">
                <a:solidFill>
                  <a:srgbClr val="C00000"/>
                </a:solidFill>
                <a:latin typeface="MongolianBaiti"/>
              </a:rPr>
              <a:t>Motion</a:t>
            </a:r>
          </a:p>
          <a:p>
            <a:r>
              <a:rPr lang="en-US" altLang="zh-CN" dirty="0">
                <a:solidFill>
                  <a:srgbClr val="C00000"/>
                </a:solidFill>
                <a:latin typeface="MongolianBaiti"/>
              </a:rPr>
              <a:t>(mean</a:t>
            </a:r>
            <a:r>
              <a:rPr lang="zh-CN" altLang="en-US" dirty="0">
                <a:solidFill>
                  <a:srgbClr val="C00000"/>
                </a:solidFill>
                <a:latin typeface="MongolianBaiti"/>
              </a:rPr>
              <a:t> </a:t>
            </a:r>
            <a:r>
              <a:rPr lang="en-US" altLang="zh-CN" dirty="0">
                <a:solidFill>
                  <a:srgbClr val="C00000"/>
                </a:solidFill>
                <a:latin typeface="MongolianBaiti"/>
              </a:rPr>
              <a:t>orientation---intensity)</a:t>
            </a:r>
            <a:r>
              <a:rPr lang="zh-CN" altLang="en-US" dirty="0">
                <a:solidFill>
                  <a:srgbClr val="C00000"/>
                </a:solidFill>
                <a:latin typeface="MongolianBaiti"/>
              </a:rPr>
              <a:t> </a:t>
            </a:r>
            <a:r>
              <a:rPr lang="en-US" altLang="zh-CN" dirty="0">
                <a:solidFill>
                  <a:srgbClr val="C00000"/>
                </a:solidFill>
                <a:latin typeface="MongolianBaiti"/>
              </a:rPr>
              <a:t>:</a:t>
            </a:r>
            <a:r>
              <a:rPr lang="zh-CN" altLang="en-US" dirty="0">
                <a:solidFill>
                  <a:srgbClr val="C00000"/>
                </a:solidFill>
                <a:latin typeface="MongolianBaiti"/>
              </a:rPr>
              <a:t> </a:t>
            </a:r>
            <a:endParaRPr lang="en-US" altLang="zh-CN" dirty="0">
              <a:solidFill>
                <a:srgbClr val="C00000"/>
              </a:solidFill>
              <a:latin typeface="MongolianBaiti"/>
            </a:endParaRPr>
          </a:p>
          <a:p>
            <a:r>
              <a:rPr lang="en-US" altLang="zh-CN" dirty="0">
                <a:latin typeface="MongolianBaiti"/>
                <a:hlinkClick r:id="rId4" action="ppaction://hlinksldjump"/>
              </a:rPr>
              <a:t>Two</a:t>
            </a:r>
            <a:r>
              <a:rPr lang="zh-CN" altLang="en-US" dirty="0">
                <a:latin typeface="MongolianBaiti"/>
                <a:hlinkClick r:id="rId4" action="ppaction://hlinksldjump"/>
              </a:rPr>
              <a:t> </a:t>
            </a:r>
            <a:r>
              <a:rPr lang="en-US" altLang="zh-CN" dirty="0">
                <a:latin typeface="MongolianBaiti"/>
                <a:hlinkClick r:id="rId4" action="ppaction://hlinksldjump"/>
              </a:rPr>
              <a:t>staircase</a:t>
            </a:r>
          </a:p>
          <a:p>
            <a:r>
              <a:rPr lang="zh-CN" altLang="en-US" dirty="0">
                <a:latin typeface="MongolianBaiti"/>
                <a:hlinkClick r:id="rId4" action="ppaction://hlinksldjump"/>
              </a:rPr>
              <a:t> </a:t>
            </a:r>
            <a:r>
              <a:rPr lang="en-US" altLang="zh-CN" dirty="0">
                <a:latin typeface="MongolianBaiti"/>
                <a:hlinkClick r:id="rId4" action="ppaction://hlinksldjump"/>
              </a:rPr>
              <a:t>(</a:t>
            </a:r>
            <a:r>
              <a:rPr lang="en-US" altLang="zh-CN" dirty="0">
                <a:latin typeface="MongolianBaiti"/>
                <a:hlinkClick r:id="rId5" action="ppaction://hlinksldjump"/>
              </a:rPr>
              <a:t>High</a:t>
            </a:r>
            <a:r>
              <a:rPr lang="zh-CN" altLang="en-US" dirty="0">
                <a:latin typeface="MongolianBaiti"/>
                <a:hlinkClick r:id="rId4" action="ppaction://hlinksldjump"/>
              </a:rPr>
              <a:t> </a:t>
            </a:r>
            <a:r>
              <a:rPr lang="en-US" altLang="zh-CN" dirty="0">
                <a:latin typeface="MongolianBaiti"/>
                <a:hlinkClick r:id="rId4" action="ppaction://hlinksldjump"/>
              </a:rPr>
              <a:t>4-down</a:t>
            </a:r>
            <a:r>
              <a:rPr lang="zh-CN" altLang="en-US" dirty="0">
                <a:latin typeface="MongolianBaiti"/>
                <a:hlinkClick r:id="rId4" action="ppaction://hlinksldjump"/>
              </a:rPr>
              <a:t> </a:t>
            </a:r>
            <a:r>
              <a:rPr lang="en-US" altLang="zh-CN" dirty="0">
                <a:latin typeface="MongolianBaiti"/>
                <a:hlinkClick r:id="rId4" action="ppaction://hlinksldjump"/>
              </a:rPr>
              <a:t>1-up/</a:t>
            </a:r>
          </a:p>
          <a:p>
            <a:r>
              <a:rPr lang="zh-CN" altLang="en-US" dirty="0">
                <a:latin typeface="MongolianBaiti"/>
                <a:hlinkClick r:id="rId4" action="ppaction://hlinksldjump"/>
              </a:rPr>
              <a:t>  </a:t>
            </a:r>
            <a:r>
              <a:rPr lang="en-US" altLang="zh-CN" dirty="0">
                <a:latin typeface="MongolianBaiti"/>
                <a:hlinkClick r:id="rId5" action="ppaction://hlinksldjump"/>
              </a:rPr>
              <a:t>Low</a:t>
            </a:r>
            <a:r>
              <a:rPr lang="zh-CN" altLang="en-US" dirty="0">
                <a:latin typeface="MongolianBaiti"/>
                <a:hlinkClick r:id="rId4" action="ppaction://hlinksldjump"/>
              </a:rPr>
              <a:t>  </a:t>
            </a:r>
            <a:r>
              <a:rPr lang="en-US" altLang="zh-CN" dirty="0">
                <a:latin typeface="MongolianBaiti"/>
                <a:hlinkClick r:id="rId4" action="ppaction://hlinksldjump"/>
              </a:rPr>
              <a:t>2-down</a:t>
            </a:r>
            <a:r>
              <a:rPr lang="zh-CN" altLang="en-US" dirty="0">
                <a:latin typeface="MongolianBaiti"/>
                <a:hlinkClick r:id="rId4" action="ppaction://hlinksldjump"/>
              </a:rPr>
              <a:t> </a:t>
            </a:r>
            <a:r>
              <a:rPr lang="en-US" altLang="zh-CN" dirty="0">
                <a:latin typeface="MongolianBaiti"/>
                <a:hlinkClick r:id="rId4" action="ppaction://hlinksldjump"/>
              </a:rPr>
              <a:t>1-up)</a:t>
            </a:r>
            <a:endParaRPr lang="en-US" altLang="zh-CN" dirty="0">
              <a:latin typeface="MongolianBaiti"/>
            </a:endParaRPr>
          </a:p>
          <a:p>
            <a:endParaRPr lang="en-US" altLang="zh-CN" dirty="0">
              <a:latin typeface="MongolianBaiti"/>
            </a:endParaRPr>
          </a:p>
          <a:p>
            <a:r>
              <a:rPr lang="en-US" altLang="zh-CN" dirty="0">
                <a:solidFill>
                  <a:srgbClr val="C00000"/>
                </a:solidFill>
                <a:latin typeface="MongolianBaiti"/>
              </a:rPr>
              <a:t>Motion</a:t>
            </a:r>
            <a:r>
              <a:rPr lang="zh-CN" altLang="en-US" dirty="0">
                <a:solidFill>
                  <a:srgbClr val="C00000"/>
                </a:solidFill>
                <a:latin typeface="MongolianBaiti"/>
              </a:rPr>
              <a:t> </a:t>
            </a:r>
            <a:r>
              <a:rPr lang="en-US" altLang="zh-CN" dirty="0">
                <a:solidFill>
                  <a:srgbClr val="C00000"/>
                </a:solidFill>
                <a:latin typeface="MongolianBaiti"/>
              </a:rPr>
              <a:t>Precision:</a:t>
            </a:r>
          </a:p>
          <a:p>
            <a:endParaRPr lang="en-US" altLang="zh-CN" dirty="0">
              <a:latin typeface="MongolianBaiti"/>
            </a:endParaRPr>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b="1" dirty="0">
                <a:latin typeface="MongolianBaiti"/>
              </a:rPr>
              <a:t>Training</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100~200</a:t>
            </a:r>
            <a:r>
              <a:rPr lang="zh-CN" altLang="en-US" dirty="0">
                <a:latin typeface="MongolianBaiti"/>
              </a:rPr>
              <a:t> </a:t>
            </a:r>
            <a:r>
              <a:rPr lang="en-US" altLang="zh-CN" dirty="0">
                <a:latin typeface="MongolianBaiti"/>
              </a:rPr>
              <a:t>trails</a:t>
            </a:r>
          </a:p>
          <a:p>
            <a:r>
              <a:rPr lang="en-US" altLang="zh-CN" b="1" dirty="0">
                <a:latin typeface="MongolianBaiti"/>
              </a:rPr>
              <a:t>Formal:</a:t>
            </a:r>
            <a:r>
              <a:rPr lang="zh-CN" altLang="en-US" b="1" dirty="0">
                <a:latin typeface="MongolianBaiti"/>
              </a:rPr>
              <a:t> </a:t>
            </a:r>
            <a:r>
              <a:rPr lang="en-US" altLang="zh-CN" dirty="0">
                <a:latin typeface="MongolianBaiti"/>
              </a:rPr>
              <a:t>14</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56</a:t>
            </a:r>
            <a:r>
              <a:rPr lang="zh-CN" altLang="en-US" dirty="0">
                <a:latin typeface="MongolianBaiti"/>
              </a:rPr>
              <a:t> </a:t>
            </a:r>
            <a:r>
              <a:rPr lang="en-US" altLang="zh-CN" dirty="0">
                <a:latin typeface="MongolianBaiti"/>
              </a:rPr>
              <a:t>Trails</a:t>
            </a:r>
            <a:endParaRPr lang="zh-CN" altLang="en-US" dirty="0">
              <a:latin typeface="MongolianBaiti"/>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D60479-7406-614C-A25B-E863AC2C8C6A}"/>
                  </a:ext>
                </a:extLst>
              </p:cNvPr>
              <p:cNvSpPr txBox="1"/>
              <p:nvPr/>
            </p:nvSpPr>
            <p:spPr>
              <a:xfrm>
                <a:off x="8697530" y="4613935"/>
                <a:ext cx="2906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𝜎</m:t>
                      </m:r>
                      <m:r>
                        <a:rPr kumimoji="1" lang="en-US" altLang="zh-CN" b="0" i="1" smtClean="0">
                          <a:latin typeface="Cambria Math" panose="02040503050406030204" pitchFamily="18" charset="0"/>
                        </a:rPr>
                        <m:t>=15</m:t>
                      </m:r>
                      <m:r>
                        <a:rPr kumimoji="1" lang="en-US" altLang="zh-CN" i="1">
                          <a:latin typeface="Cambria Math" panose="02040503050406030204" pitchFamily="18" charset="0"/>
                        </a:rPr>
                        <m:t>°</m:t>
                      </m:r>
                      <m:r>
                        <a:rPr kumimoji="1" lang="zh-CN" altLang="en-US" b="0" i="1" smtClean="0">
                          <a:latin typeface="Cambria Math" panose="02040503050406030204" pitchFamily="18" charset="0"/>
                        </a:rPr>
                        <m:t> </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𝐻𝑖𝑔h</m:t>
                          </m:r>
                        </m:e>
                      </m:d>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𝑜𝑟</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25</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𝐿𝑜𝑤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文本框 7">
                <a:extLst>
                  <a:ext uri="{FF2B5EF4-FFF2-40B4-BE49-F238E27FC236}">
                    <a16:creationId xmlns:a16="http://schemas.microsoft.com/office/drawing/2014/main" id="{C9D60479-7406-614C-A25B-E863AC2C8C6A}"/>
                  </a:ext>
                </a:extLst>
              </p:cNvPr>
              <p:cNvSpPr txBox="1">
                <a:spLocks noRot="1" noChangeAspect="1" noMove="1" noResize="1" noEditPoints="1" noAdjustHandles="1" noChangeArrowheads="1" noChangeShapeType="1" noTextEdit="1"/>
              </p:cNvSpPr>
              <p:nvPr/>
            </p:nvSpPr>
            <p:spPr>
              <a:xfrm>
                <a:off x="8697530" y="4613935"/>
                <a:ext cx="2906052" cy="276999"/>
              </a:xfrm>
              <a:prstGeom prst="rect">
                <a:avLst/>
              </a:prstGeom>
              <a:blipFill>
                <a:blip r:embed="rId6"/>
                <a:stretch>
                  <a:fillRect t="-4545" r="-2174" b="-4545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7B732D9-2BCB-0543-ADFF-61C7D87FD9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017" y="465053"/>
            <a:ext cx="8090142" cy="604966"/>
          </a:xfrm>
          <a:prstGeom prst="rect">
            <a:avLst/>
          </a:prstGeom>
        </p:spPr>
      </p:pic>
    </p:spTree>
    <p:extLst>
      <p:ext uri="{BB962C8B-B14F-4D97-AF65-F5344CB8AC3E}">
        <p14:creationId xmlns:p14="http://schemas.microsoft.com/office/powerpoint/2010/main" val="262160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94962"/>
          </a:xfrm>
          <a:prstGeom prst="rect">
            <a:avLst/>
          </a:prstGeom>
          <a:noFill/>
        </p:spPr>
        <p:txBody>
          <a:bodyPr wrap="square" rtlCol="0">
            <a:spAutoFit/>
          </a:bodyPr>
          <a:lstStyle/>
          <a:p>
            <a:r>
              <a:rPr lang="en-US" altLang="zh-CN" sz="2000" dirty="0">
                <a:effectLst/>
                <a:latin typeface="MongolianBaiti"/>
              </a:rPr>
              <a:t>To ensure </a:t>
            </a:r>
            <a:r>
              <a:rPr lang="en-US" altLang="zh-CN" sz="2000" dirty="0">
                <a:solidFill>
                  <a:srgbClr val="C00000"/>
                </a:solidFill>
                <a:effectLst/>
                <a:latin typeface="MongolianBaiti"/>
              </a:rPr>
              <a:t>orthogonal manipulation </a:t>
            </a:r>
            <a:r>
              <a:rPr lang="en-US" altLang="zh-CN" sz="2000" dirty="0">
                <a:effectLst/>
                <a:latin typeface="MongolianBaiti"/>
              </a:rPr>
              <a:t>of</a:t>
            </a:r>
            <a:r>
              <a:rPr lang="en-US" altLang="zh-CN" sz="2000" dirty="0">
                <a:solidFill>
                  <a:srgbClr val="C00000"/>
                </a:solidFill>
                <a:effectLst/>
                <a:latin typeface="MongolianBaiti"/>
              </a:rPr>
              <a:t> signal mean </a:t>
            </a:r>
            <a:r>
              <a:rPr lang="en-US" altLang="zh-CN" sz="2000" dirty="0">
                <a:effectLst/>
                <a:latin typeface="MongolianBaiti"/>
              </a:rPr>
              <a:t>and</a:t>
            </a:r>
            <a:r>
              <a:rPr lang="en-US" altLang="zh-CN" sz="2000" dirty="0">
                <a:solidFill>
                  <a:srgbClr val="C00000"/>
                </a:solidFill>
                <a:effectLst/>
                <a:latin typeface="MongolianBaiti"/>
              </a:rPr>
              <a:t> precision</a:t>
            </a:r>
            <a:r>
              <a:rPr lang="en-US" altLang="zh-CN" sz="2000" dirty="0">
                <a:effectLst/>
                <a:latin typeface="MongolianBaiti"/>
              </a:rPr>
              <a:t>, </a:t>
            </a:r>
            <a:r>
              <a:rPr lang="en-US" altLang="zh-CN" sz="2000" dirty="0">
                <a:solidFill>
                  <a:srgbClr val="0070C0"/>
                </a:solidFill>
                <a:effectLst/>
                <a:latin typeface="MongolianBaiti"/>
              </a:rPr>
              <a:t>responses to low precision trials were not included </a:t>
            </a:r>
            <a:r>
              <a:rPr lang="en-US" altLang="zh-CN" sz="2000" dirty="0">
                <a:effectLst/>
                <a:latin typeface="MongolianBaiti"/>
              </a:rPr>
              <a:t>in the staircase. Instead, on </a:t>
            </a:r>
            <a:r>
              <a:rPr lang="en-US" altLang="zh-CN" sz="2000" dirty="0">
                <a:solidFill>
                  <a:srgbClr val="C00000"/>
                </a:solidFill>
                <a:effectLst/>
                <a:latin typeface="MongolianBaiti"/>
              </a:rPr>
              <a:t>each low precision trial</a:t>
            </a:r>
            <a:r>
              <a:rPr lang="en-US" altLang="zh-CN" sz="2000" dirty="0">
                <a:effectLst/>
                <a:latin typeface="MongolianBaiti"/>
              </a:rPr>
              <a:t>, </a:t>
            </a:r>
            <a:r>
              <a:rPr lang="en-US" altLang="zh-CN" sz="2000" dirty="0">
                <a:solidFill>
                  <a:srgbClr val="C00000"/>
                </a:solidFill>
                <a:effectLst/>
                <a:latin typeface="MongolianBaiti"/>
              </a:rPr>
              <a:t>orientation </a:t>
            </a:r>
            <a:r>
              <a:rPr lang="en-US" altLang="zh-CN" sz="2000" dirty="0">
                <a:solidFill>
                  <a:srgbClr val="0070C0"/>
                </a:solidFill>
                <a:effectLst/>
                <a:latin typeface="MongolianBaiti"/>
              </a:rPr>
              <a:t>was </a:t>
            </a:r>
            <a:r>
              <a:rPr lang="en-US" altLang="zh-CN" sz="2000" dirty="0">
                <a:effectLst/>
                <a:latin typeface="MongolianBaiti"/>
              </a:rPr>
              <a:t>generated using the </a:t>
            </a:r>
            <a:r>
              <a:rPr lang="en-US" altLang="zh-CN" sz="2000" dirty="0">
                <a:solidFill>
                  <a:srgbClr val="C00000"/>
                </a:solidFill>
                <a:effectLst/>
                <a:latin typeface="MongolianBaiti"/>
              </a:rPr>
              <a:t>signal mean </a:t>
            </a:r>
            <a:r>
              <a:rPr lang="en-US" altLang="zh-CN" sz="2000" dirty="0">
                <a:effectLst/>
                <a:latin typeface="MongolianBaiti"/>
              </a:rPr>
              <a:t>from the </a:t>
            </a:r>
            <a:r>
              <a:rPr lang="en-US" altLang="zh-CN" sz="2000" dirty="0">
                <a:solidFill>
                  <a:srgbClr val="0070C0"/>
                </a:solidFill>
                <a:effectLst/>
                <a:latin typeface="MongolianBaiti"/>
              </a:rPr>
              <a:t>previous low</a:t>
            </a:r>
            <a:r>
              <a:rPr lang="en-US" altLang="zh-CN" sz="2000" dirty="0">
                <a:solidFill>
                  <a:srgbClr val="7030A0"/>
                </a:solidFill>
                <a:effectLst/>
                <a:latin typeface="MongolianBaiti"/>
              </a:rPr>
              <a:t>(high?)</a:t>
            </a:r>
            <a:r>
              <a:rPr lang="en-US" altLang="zh-CN" sz="2000" dirty="0">
                <a:effectLst/>
                <a:latin typeface="MongolianBaiti"/>
              </a:rPr>
              <a:t> </a:t>
            </a:r>
            <a:r>
              <a:rPr lang="en-US" altLang="zh-CN" sz="2000" dirty="0">
                <a:solidFill>
                  <a:srgbClr val="0070C0"/>
                </a:solidFill>
                <a:effectLst/>
                <a:latin typeface="MongolianBaiti"/>
              </a:rPr>
              <a:t>precision trial </a:t>
            </a:r>
            <a:r>
              <a:rPr lang="en-US" altLang="zh-CN" sz="2000" dirty="0">
                <a:effectLst/>
                <a:latin typeface="MongolianBaiti"/>
              </a:rPr>
              <a:t>of the same (low or high) mean staircase condition. </a:t>
            </a:r>
          </a:p>
          <a:p>
            <a:r>
              <a:rPr lang="en-US" altLang="zh-CN" sz="2000" dirty="0">
                <a:effectLst/>
                <a:latin typeface="MongolianBaiti"/>
              </a:rPr>
              <a:t>(</a:t>
            </a:r>
            <a:r>
              <a:rPr lang="zh-CN" altLang="en-US" sz="2000" dirty="0">
                <a:effectLst/>
                <a:latin typeface="MongolianBaiti"/>
              </a:rPr>
              <a:t>低精度试次的反应不会用于调整均值，低精度试次的均值与上一个同均值水平低</a:t>
            </a:r>
            <a:r>
              <a:rPr lang="en-US" altLang="zh-CN" sz="2000" dirty="0">
                <a:effectLst/>
                <a:latin typeface="MongolianBaiti"/>
              </a:rPr>
              <a:t>&lt;</a:t>
            </a:r>
            <a:r>
              <a:rPr lang="zh-CN" altLang="en-US" sz="2000" dirty="0">
                <a:effectLst/>
                <a:latin typeface="MongolianBaiti"/>
              </a:rPr>
              <a:t>高？</a:t>
            </a:r>
            <a:r>
              <a:rPr lang="en-US" altLang="zh-CN" sz="2000" dirty="0">
                <a:effectLst/>
                <a:latin typeface="MongolianBaiti"/>
              </a:rPr>
              <a:t>&gt;</a:t>
            </a:r>
            <a:r>
              <a:rPr lang="zh-CN" altLang="en-US" sz="2000" dirty="0">
                <a:effectLst/>
                <a:latin typeface="MongolianBaiti"/>
              </a:rPr>
              <a:t>精度试次的相等</a:t>
            </a:r>
            <a:r>
              <a:rPr lang="en-US" altLang="zh-CN" sz="2000" dirty="0">
                <a:effectLst/>
                <a:latin typeface="MongolianBaiti"/>
              </a:rPr>
              <a:t>)</a:t>
            </a:r>
          </a:p>
          <a:p>
            <a:endParaRPr lang="en-US" altLang="zh-CN" sz="2000" dirty="0">
              <a:latin typeface="MongolianBaiti"/>
            </a:endParaRPr>
          </a:p>
          <a:p>
            <a:r>
              <a:rPr lang="en-US" altLang="zh-CN" sz="2000" dirty="0">
                <a:effectLst/>
                <a:latin typeface="MongolianBaiti"/>
              </a:rPr>
              <a:t>For example, on each </a:t>
            </a:r>
            <a:r>
              <a:rPr lang="en-US" altLang="zh-CN" sz="2000" dirty="0">
                <a:solidFill>
                  <a:srgbClr val="C00000"/>
                </a:solidFill>
                <a:effectLst/>
                <a:latin typeface="MongolianBaiti"/>
              </a:rPr>
              <a:t>low mean </a:t>
            </a:r>
            <a:r>
              <a:rPr lang="en-US" altLang="zh-CN" sz="2000" dirty="0">
                <a:effectLst/>
                <a:latin typeface="MongolianBaiti"/>
              </a:rPr>
              <a:t>(71% accuracy staircase), </a:t>
            </a:r>
            <a:r>
              <a:rPr lang="en-US" altLang="zh-CN" sz="2000" dirty="0">
                <a:solidFill>
                  <a:srgbClr val="C00000"/>
                </a:solidFill>
                <a:effectLst/>
                <a:latin typeface="MongolianBaiti"/>
              </a:rPr>
              <a:t>low precision </a:t>
            </a:r>
            <a:r>
              <a:rPr lang="en-US" altLang="zh-CN" sz="2000" dirty="0">
                <a:effectLst/>
                <a:latin typeface="MongolianBaiti"/>
              </a:rPr>
              <a:t>trial, the stimulus mean was drawn from the </a:t>
            </a:r>
            <a:r>
              <a:rPr lang="en-US" altLang="zh-CN" sz="2000" dirty="0">
                <a:solidFill>
                  <a:srgbClr val="0070C0"/>
                </a:solidFill>
                <a:effectLst/>
                <a:latin typeface="MongolianBaiti"/>
              </a:rPr>
              <a:t>previous low mean, high precision trial</a:t>
            </a:r>
            <a:r>
              <a:rPr lang="en-US" altLang="zh-CN" sz="2000" dirty="0">
                <a:effectLst/>
                <a:latin typeface="MongolianBaiti"/>
              </a:rPr>
              <a:t>; similarly, for each </a:t>
            </a:r>
            <a:r>
              <a:rPr lang="en-US" altLang="zh-CN" sz="2000" dirty="0">
                <a:solidFill>
                  <a:srgbClr val="C00000"/>
                </a:solidFill>
                <a:effectLst/>
                <a:latin typeface="MongolianBaiti"/>
              </a:rPr>
              <a:t>high mean (85% accuracy staircase), low precision trial </a:t>
            </a:r>
            <a:r>
              <a:rPr lang="en-US" altLang="zh-CN" sz="2000" dirty="0">
                <a:effectLst/>
                <a:latin typeface="MongolianBaiti"/>
              </a:rPr>
              <a:t>the stimulus mean was drawn from the </a:t>
            </a:r>
            <a:r>
              <a:rPr lang="en-US" altLang="zh-CN" sz="2000" dirty="0">
                <a:solidFill>
                  <a:srgbClr val="0070C0"/>
                </a:solidFill>
                <a:effectLst/>
                <a:latin typeface="MongolianBaiti"/>
              </a:rPr>
              <a:t>previous high mean, high precision trial</a:t>
            </a:r>
            <a:r>
              <a:rPr lang="en-US" altLang="zh-CN" sz="2000" dirty="0">
                <a:effectLst/>
                <a:latin typeface="MongolianBaiti"/>
              </a:rPr>
              <a:t>. </a:t>
            </a:r>
          </a:p>
          <a:p>
            <a:r>
              <a:rPr lang="zh-CN" altLang="en-US" sz="2000" dirty="0">
                <a:latin typeface="MongolianBaiti"/>
              </a:rPr>
              <a:t>低平均、低精度试次的均值</a:t>
            </a:r>
            <a:r>
              <a:rPr lang="en-US" altLang="zh-CN" sz="2000" dirty="0">
                <a:latin typeface="MongolianBaiti"/>
              </a:rPr>
              <a:t>=</a:t>
            </a:r>
            <a:r>
              <a:rPr lang="zh-CN" altLang="en-US" sz="2000" dirty="0">
                <a:latin typeface="MongolianBaiti"/>
              </a:rPr>
              <a:t>上一低平均、高精度试次的均值；</a:t>
            </a:r>
            <a:endParaRPr lang="en-US" altLang="zh-CN" sz="2000" dirty="0">
              <a:latin typeface="MongolianBaiti"/>
            </a:endParaRPr>
          </a:p>
          <a:p>
            <a:r>
              <a:rPr lang="zh-CN" altLang="en-US" sz="2000" dirty="0">
                <a:latin typeface="MongolianBaiti"/>
              </a:rPr>
              <a:t>高平均、低精度试次的均值</a:t>
            </a:r>
            <a:r>
              <a:rPr lang="en-US" altLang="zh-CN" sz="2000" dirty="0">
                <a:latin typeface="MongolianBaiti"/>
              </a:rPr>
              <a:t>=</a:t>
            </a:r>
            <a:r>
              <a:rPr lang="zh-CN" altLang="en-US" sz="2000" dirty="0">
                <a:latin typeface="MongolianBaiti"/>
              </a:rPr>
              <a:t>上一高平均、高精度试次的均值。</a:t>
            </a: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27638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4102" y="1191468"/>
            <a:ext cx="10772896" cy="4401205"/>
          </a:xfrm>
          <a:prstGeom prst="rect">
            <a:avLst/>
          </a:prstGeom>
          <a:noFill/>
        </p:spPr>
        <p:txBody>
          <a:bodyPr wrap="square" rtlCol="0">
            <a:spAutoFit/>
          </a:bodyPr>
          <a:lstStyle/>
          <a:p>
            <a:r>
              <a:rPr lang="en-US" altLang="zh-CN" sz="2000" dirty="0">
                <a:effectLst/>
                <a:latin typeface="MongolianBaiti"/>
              </a:rPr>
              <a:t>This resulted in a fully orthogonal 2 by 2 factorial design with conditions: </a:t>
            </a:r>
          </a:p>
          <a:p>
            <a:endParaRPr lang="en-US" altLang="zh-CN" sz="2000" dirty="0">
              <a:effectLst/>
              <a:latin typeface="MongolianBaiti"/>
            </a:endParaRPr>
          </a:p>
          <a:p>
            <a:r>
              <a:rPr lang="en-US" altLang="zh-CN" sz="2000" dirty="0">
                <a:effectLst/>
                <a:latin typeface="MongolianBaiti"/>
              </a:rPr>
              <a:t>low mean low precision (LMLP, signal </a:t>
            </a:r>
            <a:r>
              <a:rPr lang="el-GR" altLang="zh-CN" sz="2000" dirty="0">
                <a:effectLst/>
                <a:latin typeface="MongolianBaiti"/>
              </a:rPr>
              <a:t>μ = 3.54°, </a:t>
            </a:r>
            <a:r>
              <a:rPr lang="en-US" altLang="zh-CN" sz="2000" dirty="0">
                <a:effectLst/>
                <a:latin typeface="MongolianBaiti"/>
              </a:rPr>
              <a:t>SD = 0.82°,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effectLst/>
                <a:latin typeface="MongolianBaiti"/>
              </a:rPr>
              <a:t>high mean low precision (HMLP,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effectLst/>
                <a:latin typeface="MongolianBaiti"/>
              </a:rPr>
              <a:t>low mean high precision (LMHP, signal </a:t>
            </a:r>
            <a:r>
              <a:rPr lang="el-GR" altLang="zh-CN" sz="2000" dirty="0">
                <a:effectLst/>
                <a:latin typeface="MongolianBaiti"/>
              </a:rPr>
              <a:t>μ = 3.57°, </a:t>
            </a:r>
            <a:r>
              <a:rPr lang="en-US" altLang="zh-CN" sz="2000" dirty="0">
                <a:effectLst/>
                <a:latin typeface="MongolianBaiti"/>
              </a:rPr>
              <a:t>SD = 0.86°, signal precision </a:t>
            </a:r>
            <a:r>
              <a:rPr lang="el-GR" altLang="zh-CN" sz="2000" dirty="0">
                <a:effectLst/>
                <a:latin typeface="Cambria" panose="02040503050406030204" pitchFamily="18" charset="0"/>
              </a:rPr>
              <a:t>σ </a:t>
            </a:r>
            <a:r>
              <a:rPr lang="el-GR" altLang="zh-CN" sz="2000" dirty="0">
                <a:effectLst/>
                <a:latin typeface="MongolianBaiti"/>
              </a:rPr>
              <a:t>= 15°), </a:t>
            </a:r>
            <a:endParaRPr lang="en-US" altLang="zh-CN" sz="2000" dirty="0">
              <a:effectLst/>
              <a:latin typeface="MongolianBaiti"/>
            </a:endParaRPr>
          </a:p>
          <a:p>
            <a:r>
              <a:rPr lang="en-US" altLang="zh-CN" sz="2000" dirty="0">
                <a:effectLst/>
                <a:latin typeface="MongolianBaiti"/>
              </a:rPr>
              <a:t>high mean high precision (HMHP,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15°).</a:t>
            </a:r>
            <a:endParaRPr lang="en-US" altLang="zh-CN" sz="2000" dirty="0">
              <a:effectLst/>
              <a:latin typeface="MongolianBaiti"/>
            </a:endParaRPr>
          </a:p>
          <a:p>
            <a:endParaRPr lang="en-US" altLang="zh-CN" sz="2000" dirty="0">
              <a:latin typeface="MongolianBaiti"/>
            </a:endParaRPr>
          </a:p>
          <a:p>
            <a:r>
              <a:rPr lang="en-US" altLang="zh-CN" sz="2000" dirty="0">
                <a:solidFill>
                  <a:srgbClr val="C00000"/>
                </a:solidFill>
                <a:effectLst/>
                <a:latin typeface="MongolianBaiti"/>
              </a:rPr>
              <a:t>Boxplot inspection </a:t>
            </a:r>
            <a:r>
              <a:rPr lang="en-US" altLang="zh-CN" sz="2000" dirty="0">
                <a:effectLst/>
                <a:latin typeface="MongolianBaiti"/>
              </a:rPr>
              <a:t>identified four participants for </a:t>
            </a:r>
            <a:r>
              <a:rPr lang="en-US" altLang="zh-CN" sz="2000" dirty="0">
                <a:solidFill>
                  <a:srgbClr val="0070C0"/>
                </a:solidFill>
                <a:effectLst/>
                <a:latin typeface="MongolianBaiti"/>
              </a:rPr>
              <a:t>whom staircases failed to stabilize</a:t>
            </a:r>
            <a:r>
              <a:rPr lang="en-US" altLang="zh-CN" sz="2000" dirty="0">
                <a:effectLst/>
                <a:latin typeface="MongolianBaiti"/>
              </a:rPr>
              <a:t>. These participants were removed from all subsequent analyses leaving a final N = 25. </a:t>
            </a:r>
          </a:p>
          <a:p>
            <a:endParaRPr lang="en-US" altLang="zh-CN" sz="2000" dirty="0">
              <a:effectLst/>
              <a:latin typeface="MongolianBaiti"/>
            </a:endParaRPr>
          </a:p>
          <a:p>
            <a:r>
              <a:rPr lang="en-US" altLang="zh-CN" sz="2000" dirty="0">
                <a:solidFill>
                  <a:srgbClr val="C00000"/>
                </a:solidFill>
                <a:effectLst/>
                <a:latin typeface="MongolianBaiti"/>
              </a:rPr>
              <a:t>After removing the first block of trials</a:t>
            </a:r>
            <a:r>
              <a:rPr lang="en-US" altLang="zh-CN" sz="2000" dirty="0">
                <a:effectLst/>
                <a:latin typeface="MongolianBaiti"/>
              </a:rPr>
              <a:t>, repeated measures ANOVA (factors: </a:t>
            </a:r>
            <a:r>
              <a:rPr lang="en-US" altLang="zh-CN" sz="2000" dirty="0">
                <a:solidFill>
                  <a:srgbClr val="0070C0"/>
                </a:solidFill>
                <a:effectLst/>
                <a:latin typeface="MongolianBaiti"/>
              </a:rPr>
              <a:t>sensory mean</a:t>
            </a:r>
            <a:r>
              <a:rPr lang="en-US" altLang="zh-CN" sz="2000" dirty="0">
                <a:effectLst/>
                <a:latin typeface="MongolianBaiti"/>
              </a:rPr>
              <a:t>, </a:t>
            </a:r>
            <a:r>
              <a:rPr lang="en-US" altLang="zh-CN" sz="2000" dirty="0">
                <a:solidFill>
                  <a:srgbClr val="0070C0"/>
                </a:solidFill>
                <a:effectLst/>
                <a:latin typeface="MongolianBaiti"/>
              </a:rPr>
              <a:t>sensory precision</a:t>
            </a:r>
            <a:r>
              <a:rPr lang="en-US" altLang="zh-CN" sz="2000" dirty="0">
                <a:effectLst/>
                <a:latin typeface="MongolianBaiti"/>
              </a:rPr>
              <a:t>, </a:t>
            </a:r>
            <a:r>
              <a:rPr lang="en-US" altLang="zh-CN" sz="2000" dirty="0">
                <a:solidFill>
                  <a:srgbClr val="0070C0"/>
                </a:solidFill>
                <a:effectLst/>
                <a:latin typeface="MongolianBaiti"/>
              </a:rPr>
              <a:t>block</a:t>
            </a:r>
            <a:r>
              <a:rPr lang="en-US" altLang="zh-CN" sz="2000" dirty="0">
                <a:effectLst/>
                <a:latin typeface="MongolianBaiti"/>
              </a:rPr>
              <a:t>) revealed good staircase stability, with </a:t>
            </a:r>
            <a:r>
              <a:rPr lang="en-US" altLang="zh-CN" sz="2000" dirty="0">
                <a:solidFill>
                  <a:srgbClr val="0070C0"/>
                </a:solidFill>
                <a:effectLst/>
                <a:latin typeface="MongolianBaiti"/>
              </a:rPr>
              <a:t>no overall effect of block</a:t>
            </a:r>
            <a:r>
              <a:rPr lang="en-US" altLang="zh-CN" sz="2000" dirty="0">
                <a:effectLst/>
                <a:latin typeface="MongolianBaiti"/>
              </a:rPr>
              <a:t> on detection accuracy, F(12, 24) = 0.421, p = 0.96, and </a:t>
            </a:r>
            <a:r>
              <a:rPr lang="en-US" altLang="zh-CN" sz="2000" dirty="0">
                <a:solidFill>
                  <a:srgbClr val="0070C0"/>
                </a:solidFill>
                <a:effectLst/>
                <a:latin typeface="MongolianBaiti"/>
              </a:rPr>
              <a:t>no block by condition interactions </a:t>
            </a:r>
            <a:r>
              <a:rPr lang="en-US" altLang="zh-CN" sz="2000" dirty="0">
                <a:effectLst/>
                <a:latin typeface="MongolianBaiti"/>
              </a:rPr>
              <a:t>(all p &gt; 0.16). </a:t>
            </a:r>
            <a:endParaRPr lang="en-US" altLang="zh-CN" sz="2400" dirty="0"/>
          </a:p>
          <a:p>
            <a:r>
              <a:rPr lang="el-GR" altLang="zh-CN" sz="2000" dirty="0">
                <a:effectLst/>
                <a:latin typeface="MongolianBaiti"/>
              </a:rPr>
              <a:t> </a:t>
            </a:r>
            <a:endParaRPr lang="el-GR" altLang="zh-CN" sz="2800" dirty="0"/>
          </a:p>
        </p:txBody>
      </p:sp>
      <p:grpSp>
        <p:nvGrpSpPr>
          <p:cNvPr id="7" name="组合 6">
            <a:extLst>
              <a:ext uri="{FF2B5EF4-FFF2-40B4-BE49-F238E27FC236}">
                <a16:creationId xmlns:a16="http://schemas.microsoft.com/office/drawing/2014/main" id="{204E0C99-4085-3847-B5C5-091134846EE6}"/>
              </a:ext>
            </a:extLst>
          </p:cNvPr>
          <p:cNvGrpSpPr/>
          <p:nvPr/>
        </p:nvGrpSpPr>
        <p:grpSpPr>
          <a:xfrm>
            <a:off x="10322662" y="2008327"/>
            <a:ext cx="681120" cy="681120"/>
            <a:chOff x="10322662" y="2008327"/>
            <a:chExt cx="681120" cy="6811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6E81CC5-DE38-BC4D-8A45-F35088558668}"/>
                    </a:ext>
                  </a:extLst>
                </p14:cNvPr>
                <p14:cNvContentPartPr/>
                <p14:nvPr/>
              </p14:nvContentPartPr>
              <p14:xfrm>
                <a:off x="10322662" y="2008327"/>
                <a:ext cx="372600" cy="681120"/>
              </p14:xfrm>
            </p:contentPart>
          </mc:Choice>
          <mc:Fallback xmlns="">
            <p:pic>
              <p:nvPicPr>
                <p:cNvPr id="2" name="墨迹 1">
                  <a:extLst>
                    <a:ext uri="{FF2B5EF4-FFF2-40B4-BE49-F238E27FC236}">
                      <a16:creationId xmlns:a16="http://schemas.microsoft.com/office/drawing/2014/main" id="{96E81CC5-DE38-BC4D-8A45-F35088558668}"/>
                    </a:ext>
                  </a:extLst>
                </p:cNvPr>
                <p:cNvPicPr/>
                <p:nvPr/>
              </p:nvPicPr>
              <p:blipFill>
                <a:blip r:embed="rId4"/>
                <a:stretch>
                  <a:fillRect/>
                </a:stretch>
              </p:blipFill>
              <p:spPr>
                <a:xfrm>
                  <a:off x="10314022" y="1999687"/>
                  <a:ext cx="39024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6D75B7D-72EE-C142-89B7-59974283F1D0}"/>
                    </a:ext>
                  </a:extLst>
                </p14:cNvPr>
                <p14:cNvContentPartPr/>
                <p14:nvPr/>
              </p14:nvContentPartPr>
              <p14:xfrm>
                <a:off x="10725142" y="2355367"/>
                <a:ext cx="164520" cy="10440"/>
              </p14:xfrm>
            </p:contentPart>
          </mc:Choice>
          <mc:Fallback xmlns="">
            <p:pic>
              <p:nvPicPr>
                <p:cNvPr id="3" name="墨迹 2">
                  <a:extLst>
                    <a:ext uri="{FF2B5EF4-FFF2-40B4-BE49-F238E27FC236}">
                      <a16:creationId xmlns:a16="http://schemas.microsoft.com/office/drawing/2014/main" id="{E6D75B7D-72EE-C142-89B7-59974283F1D0}"/>
                    </a:ext>
                  </a:extLst>
                </p:cNvPr>
                <p:cNvPicPr/>
                <p:nvPr/>
              </p:nvPicPr>
              <p:blipFill>
                <a:blip r:embed="rId6"/>
                <a:stretch>
                  <a:fillRect/>
                </a:stretch>
              </p:blipFill>
              <p:spPr>
                <a:xfrm>
                  <a:off x="10716502" y="2346727"/>
                  <a:ext cx="182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72A24102-5581-C745-9EFE-2FABC209C471}"/>
                    </a:ext>
                  </a:extLst>
                </p14:cNvPr>
                <p14:cNvContentPartPr/>
                <p14:nvPr/>
              </p14:nvContentPartPr>
              <p14:xfrm>
                <a:off x="10836742" y="2225767"/>
                <a:ext cx="167040" cy="240840"/>
              </p14:xfrm>
            </p:contentPart>
          </mc:Choice>
          <mc:Fallback xmlns="">
            <p:pic>
              <p:nvPicPr>
                <p:cNvPr id="6" name="墨迹 5">
                  <a:extLst>
                    <a:ext uri="{FF2B5EF4-FFF2-40B4-BE49-F238E27FC236}">
                      <a16:creationId xmlns:a16="http://schemas.microsoft.com/office/drawing/2014/main" id="{72A24102-5581-C745-9EFE-2FABC209C471}"/>
                    </a:ext>
                  </a:extLst>
                </p:cNvPr>
                <p:cNvPicPr/>
                <p:nvPr/>
              </p:nvPicPr>
              <p:blipFill>
                <a:blip r:embed="rId8"/>
                <a:stretch>
                  <a:fillRect/>
                </a:stretch>
              </p:blipFill>
              <p:spPr>
                <a:xfrm>
                  <a:off x="10828102" y="2217127"/>
                  <a:ext cx="184680" cy="258480"/>
                </a:xfrm>
                <a:prstGeom prst="rect">
                  <a:avLst/>
                </a:prstGeom>
              </p:spPr>
            </p:pic>
          </mc:Fallback>
        </mc:AlternateContent>
      </p:grpSp>
      <p:sp>
        <p:nvSpPr>
          <p:cNvPr id="8" name="文本框 7">
            <a:extLst>
              <a:ext uri="{FF2B5EF4-FFF2-40B4-BE49-F238E27FC236}">
                <a16:creationId xmlns:a16="http://schemas.microsoft.com/office/drawing/2014/main" id="{AE79C392-1C3B-0848-8A9A-A179F70584C0}"/>
              </a:ext>
            </a:extLst>
          </p:cNvPr>
          <p:cNvSpPr txBox="1"/>
          <p:nvPr/>
        </p:nvSpPr>
        <p:spPr>
          <a:xfrm>
            <a:off x="11001262" y="2181141"/>
            <a:ext cx="1007766" cy="369332"/>
          </a:xfrm>
          <a:prstGeom prst="rect">
            <a:avLst/>
          </a:prstGeom>
          <a:noFill/>
        </p:spPr>
        <p:txBody>
          <a:bodyPr wrap="square" rtlCol="0">
            <a:spAutoFit/>
          </a:bodyPr>
          <a:lstStyle/>
          <a:p>
            <a:r>
              <a:rPr kumimoji="1" lang="en-US" altLang="zh-CN" dirty="0"/>
              <a:t>P=0.33</a:t>
            </a:r>
            <a:endParaRPr kumimoji="1" lang="zh-CN" altLang="en-US" dirty="0"/>
          </a:p>
        </p:txBody>
      </p:sp>
    </p:spTree>
    <p:extLst>
      <p:ext uri="{BB962C8B-B14F-4D97-AF65-F5344CB8AC3E}">
        <p14:creationId xmlns:p14="http://schemas.microsoft.com/office/powerpoint/2010/main" val="32829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079409"/>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 </a:t>
            </a:r>
          </a:p>
          <a:p>
            <a:pPr marL="457200" indent="-457200">
              <a:buAutoNum type="arabicPeriod"/>
            </a:pPr>
            <a:endParaRPr lang="en-US" altLang="zh-CN" sz="2000" dirty="0"/>
          </a:p>
          <a:p>
            <a:r>
              <a:rPr lang="en-US" altLang="zh-CN" sz="2000" dirty="0">
                <a:effectLst/>
                <a:latin typeface="MongolianBaiti"/>
              </a:rPr>
              <a:t>To quantify both type-I (perceptual) and type-II (metacognitive) performance, we applied a signal detection theoretic (SDT) approach. </a:t>
            </a:r>
          </a:p>
          <a:p>
            <a:endParaRPr lang="en-US" altLang="zh-CN" sz="2000" dirty="0">
              <a:effectLst/>
              <a:latin typeface="MongolianBaiti"/>
            </a:endParaRPr>
          </a:p>
          <a:p>
            <a:r>
              <a:rPr lang="en-US" altLang="zh-CN" sz="2000" dirty="0">
                <a:effectLst/>
                <a:latin typeface="MongolianBaiti"/>
              </a:rPr>
              <a:t>To do so, we first </a:t>
            </a:r>
            <a:r>
              <a:rPr lang="en-US" altLang="zh-CN" sz="2000" dirty="0">
                <a:solidFill>
                  <a:srgbClr val="C00000"/>
                </a:solidFill>
                <a:effectLst/>
                <a:latin typeface="MongolianBaiti"/>
              </a:rPr>
              <a:t>binned confidence ratings into four equal quartiles</a:t>
            </a:r>
            <a:r>
              <a:rPr lang="en-US" altLang="zh-CN" sz="2000" dirty="0">
                <a:effectLst/>
                <a:latin typeface="MongolianBaiti"/>
              </a:rPr>
              <a:t>, normalizing differences in the distribution of the confidence reports. </a:t>
            </a:r>
          </a:p>
          <a:p>
            <a:endParaRPr lang="en-US" altLang="zh-CN" sz="2000" dirty="0">
              <a:latin typeface="MongolianBaiti"/>
            </a:endParaRPr>
          </a:p>
          <a:p>
            <a:r>
              <a:rPr lang="en-US" altLang="zh-CN" sz="2000" dirty="0">
                <a:effectLst/>
                <a:latin typeface="MongolianBaiti"/>
              </a:rPr>
              <a:t>We then fit a </a:t>
            </a:r>
            <a:r>
              <a:rPr lang="en-US" altLang="zh-CN" sz="2000" dirty="0">
                <a:solidFill>
                  <a:srgbClr val="C00000"/>
                </a:solidFill>
                <a:effectLst/>
                <a:latin typeface="MongolianBaiti"/>
              </a:rPr>
              <a:t>meta-</a:t>
            </a:r>
            <a:r>
              <a:rPr lang="en-US" altLang="zh-CN" sz="2000" dirty="0" err="1">
                <a:solidFill>
                  <a:srgbClr val="C00000"/>
                </a:solidFill>
                <a:effectLst/>
                <a:latin typeface="MongolianBaiti"/>
              </a:rPr>
              <a:t>dprime</a:t>
            </a:r>
            <a:r>
              <a:rPr lang="en-US" altLang="zh-CN" sz="2000" dirty="0">
                <a:solidFill>
                  <a:srgbClr val="C00000"/>
                </a:solidFill>
                <a:effectLst/>
                <a:latin typeface="MongolianBaiti"/>
              </a:rPr>
              <a:t> (meta-d’) model </a:t>
            </a:r>
            <a:r>
              <a:rPr lang="en-US" altLang="zh-CN" sz="2000" dirty="0">
                <a:effectLst/>
                <a:latin typeface="MongolianBaiti"/>
              </a:rPr>
              <a:t>to detection </a:t>
            </a:r>
            <a:r>
              <a:rPr lang="en-US" altLang="zh-CN" sz="2000" dirty="0">
                <a:solidFill>
                  <a:srgbClr val="0070C0"/>
                </a:solidFill>
                <a:effectLst/>
                <a:latin typeface="MongolianBaiti"/>
              </a:rPr>
              <a:t>accuracy </a:t>
            </a:r>
            <a:r>
              <a:rPr lang="en-US" altLang="zh-CN" sz="2000" dirty="0">
                <a:effectLst/>
                <a:latin typeface="MongolianBaiti"/>
              </a:rPr>
              <a:t>and </a:t>
            </a:r>
            <a:r>
              <a:rPr lang="en-US" altLang="zh-CN" sz="2000" dirty="0">
                <a:solidFill>
                  <a:srgbClr val="0070C0"/>
                </a:solidFill>
                <a:effectLst/>
                <a:latin typeface="MongolianBaiti"/>
              </a:rPr>
              <a:t>binned confidence reports</a:t>
            </a:r>
            <a:r>
              <a:rPr lang="en-US" altLang="zh-CN" sz="2000" dirty="0">
                <a:effectLst/>
                <a:latin typeface="MongolianBaiti"/>
              </a:rPr>
              <a:t>, to estimate the SDT parameters </a:t>
            </a:r>
            <a:r>
              <a:rPr lang="en-US" altLang="zh-CN" sz="2000" dirty="0">
                <a:solidFill>
                  <a:srgbClr val="00B050"/>
                </a:solidFill>
                <a:effectLst/>
                <a:latin typeface="MongolianBaiti"/>
              </a:rPr>
              <a:t>d’ </a:t>
            </a:r>
            <a:r>
              <a:rPr lang="en-US" altLang="zh-CN" sz="2000" dirty="0">
                <a:effectLst/>
                <a:latin typeface="MongolianBaiti"/>
              </a:rPr>
              <a:t>(perceptual sensitivity), </a:t>
            </a:r>
            <a:r>
              <a:rPr lang="en-US" altLang="zh-CN" sz="2000" dirty="0">
                <a:solidFill>
                  <a:srgbClr val="00B050"/>
                </a:solidFill>
                <a:effectLst/>
                <a:latin typeface="MongolianBaiti"/>
              </a:rPr>
              <a:t>c</a:t>
            </a:r>
            <a:r>
              <a:rPr lang="en-US" altLang="zh-CN" sz="2000" dirty="0">
                <a:effectLst/>
                <a:latin typeface="MongolianBaiti"/>
              </a:rPr>
              <a:t> (perceptual criterion or bias), </a:t>
            </a:r>
            <a:r>
              <a:rPr lang="en-US" altLang="zh-CN" sz="2000" dirty="0">
                <a:solidFill>
                  <a:srgbClr val="00B050"/>
                </a:solidFill>
                <a:effectLst/>
                <a:latin typeface="MongolianBaiti"/>
              </a:rPr>
              <a:t>meta-d</a:t>
            </a:r>
            <a:r>
              <a:rPr lang="en-US" altLang="zh-CN" sz="2000" dirty="0">
                <a:effectLst/>
                <a:latin typeface="MongolianBaiti"/>
              </a:rPr>
              <a:t>’ (metacognitive sensitivity), and </a:t>
            </a:r>
            <a:r>
              <a:rPr lang="en-US" altLang="zh-CN" sz="2000" dirty="0">
                <a:solidFill>
                  <a:srgbClr val="00B050"/>
                </a:solidFill>
                <a:effectLst/>
                <a:latin typeface="MongolianBaiti"/>
              </a:rPr>
              <a:t>m-ratio</a:t>
            </a:r>
            <a:r>
              <a:rPr lang="en-US" altLang="zh-CN" sz="2000" dirty="0">
                <a:effectLst/>
                <a:latin typeface="MongolianBaiti"/>
              </a:rPr>
              <a:t> (metacognitive efficiency, d’/m’</a:t>
            </a:r>
            <a:r>
              <a:rPr lang="zh-CN" altLang="en-US" sz="2000" dirty="0">
                <a:effectLst/>
                <a:latin typeface="MongolianBaiti"/>
              </a:rPr>
              <a:t> </a:t>
            </a:r>
            <a:r>
              <a:rPr lang="en-US" altLang="zh-CN" sz="2000" dirty="0">
                <a:solidFill>
                  <a:srgbClr val="7030A0"/>
                </a:solidFill>
                <a:effectLst/>
                <a:latin typeface="MongolianBaiti"/>
              </a:rPr>
              <a:t>?</a:t>
            </a:r>
            <a:r>
              <a:rPr lang="zh-CN" altLang="en-US" sz="2000" dirty="0">
                <a:solidFill>
                  <a:srgbClr val="7030A0"/>
                </a:solidFill>
                <a:effectLst/>
                <a:latin typeface="MongolianBaiti"/>
              </a:rPr>
              <a:t> </a:t>
            </a:r>
            <a:r>
              <a:rPr lang="en-US" altLang="zh-CN" sz="2000" dirty="0">
                <a:solidFill>
                  <a:srgbClr val="7030A0"/>
                </a:solidFill>
                <a:effectLst/>
                <a:latin typeface="MongolianBaiti"/>
              </a:rPr>
              <a:t>meta-d’/d’</a:t>
            </a:r>
            <a:r>
              <a:rPr lang="en-US" altLang="zh-CN" sz="2000" dirty="0">
                <a:solidFill>
                  <a:srgbClr val="7030A0"/>
                </a:solidFill>
                <a:latin typeface="MongolianBaiti"/>
              </a:rPr>
              <a:t>).</a:t>
            </a:r>
            <a:endParaRPr lang="en-US" altLang="zh-CN" sz="2000" dirty="0">
              <a:solidFill>
                <a:srgbClr val="7030A0"/>
              </a:solidFill>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5450608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PPT御用主题">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10194</TotalTime>
  <Words>5515</Words>
  <Application>Microsoft Macintosh PowerPoint</Application>
  <PresentationFormat>宽屏</PresentationFormat>
  <Paragraphs>1154</Paragraphs>
  <Slides>46</Slides>
  <Notes>46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46</vt:i4>
      </vt:variant>
    </vt:vector>
  </HeadingPairs>
  <TitlesOfParts>
    <vt:vector size="57" baseType="lpstr">
      <vt:lpstr>等线</vt:lpstr>
      <vt:lpstr>等线 Light</vt:lpstr>
      <vt:lpstr>MinionPro</vt:lpstr>
      <vt:lpstr>MongolianBaiti</vt:lpstr>
      <vt:lpstr>Arial</vt:lpstr>
      <vt:lpstr>Arial Black</vt:lpstr>
      <vt:lpstr>Calibri</vt:lpstr>
      <vt:lpstr>Cambria</vt:lpstr>
      <vt:lpstr>Cambria Math</vt:lpstr>
      <vt:lpstr>Office 主题​​</vt:lpstr>
      <vt:lpstr>3_PPT御用主题</vt:lpstr>
      <vt:lpstr>PowerPoint 演示文稿</vt:lpstr>
      <vt:lpstr>Introduction </vt:lpstr>
      <vt:lpstr>Introduction </vt:lpstr>
      <vt:lpstr>Introduction </vt:lpstr>
      <vt:lpstr>Experiment1——感觉强度和感觉精度是否单独影响准确率和信心？  是否有PRCB？  </vt:lpstr>
      <vt:lpstr>Exp1:Methods</vt:lpstr>
      <vt:lpstr>Exp1:Methods</vt:lpstr>
      <vt:lpstr>Exp1:Methods</vt:lpstr>
      <vt:lpstr>Exp1:Analysis and Result</vt:lpstr>
      <vt:lpstr>Exp1:Analysis and Result</vt:lpstr>
      <vt:lpstr>Exp1:Analysis and Result</vt:lpstr>
      <vt:lpstr>Exp1:Analysis and Result</vt:lpstr>
      <vt:lpstr>Exp1:Analysis and Result</vt:lpstr>
      <vt:lpstr>Experiment1——有啥问题？  </vt:lpstr>
      <vt:lpstr>Exp1:Analysis and Result</vt:lpstr>
      <vt:lpstr>Experiment2——控制好难度，探索是否有PRCB</vt:lpstr>
      <vt:lpstr>Exp2:Methods</vt:lpstr>
      <vt:lpstr>Exp2:Analysis and Result</vt:lpstr>
      <vt:lpstr>Exp2:Analysis and Result</vt:lpstr>
      <vt:lpstr>Exp2:Analysis and Result</vt:lpstr>
      <vt:lpstr>Experiment4 = Exp 2 + VBM，探索与PRCBs相关的脑区</vt:lpstr>
      <vt:lpstr>Exp4:Methods</vt:lpstr>
      <vt:lpstr>Exp4:Analysis and Result</vt:lpstr>
      <vt:lpstr>Exp4:Analysis and Result</vt:lpstr>
      <vt:lpstr>Experiment3——PRCB和瞳孔扩张程度的关系</vt:lpstr>
      <vt:lpstr>Exp3:Methods</vt:lpstr>
      <vt:lpstr>Exp3:Analysis and Result</vt:lpstr>
      <vt:lpstr>Exp3:Analysis and Result</vt:lpstr>
      <vt:lpstr>Exp3:Analysis and Result</vt:lpstr>
      <vt:lpstr>Exp3:Analysis and Result</vt:lpstr>
      <vt:lpstr>Exp3:Analysis and Result</vt:lpstr>
      <vt:lpstr>Exp3:Analysis and Result</vt:lpstr>
      <vt:lpstr>Conclusion</vt:lpstr>
      <vt:lpstr>Discussion</vt:lpstr>
      <vt:lpstr>Discussion</vt:lpstr>
      <vt:lpstr>Discussion</vt:lpstr>
      <vt:lpstr>Staircase阶梯法——用来确定不同准确率下的感觉阈值</vt:lpstr>
      <vt:lpstr>Staircase阶梯法——用来确定不同准确率下的感觉阈值</vt:lpstr>
      <vt:lpstr>Exp3:Analysis and Result</vt:lpstr>
      <vt:lpstr>Exp3:Analysis and Result</vt:lpstr>
      <vt:lpstr>Exp3:Analysis and Result</vt:lpstr>
      <vt:lpstr>Exp3:Analysis and Result</vt:lpstr>
      <vt:lpstr>Exp3:Analysis and Result</vt:lpstr>
      <vt:lpstr>Exp3:Analysis and Result</vt:lpstr>
      <vt:lpstr>Exp3:Analysis and Result</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ziyi_xiong</dc:creator>
  <cp:lastModifiedBy>臧 仲尧</cp:lastModifiedBy>
  <cp:revision>477</cp:revision>
  <dcterms:created xsi:type="dcterms:W3CDTF">2021-10-17T11:43:38Z</dcterms:created>
  <dcterms:modified xsi:type="dcterms:W3CDTF">2022-10-27T04:20:36Z</dcterms:modified>
</cp:coreProperties>
</file>